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9" r:id="rId2"/>
    <p:sldId id="294" r:id="rId3"/>
    <p:sldId id="270" r:id="rId4"/>
    <p:sldId id="295" r:id="rId5"/>
    <p:sldId id="271" r:id="rId6"/>
    <p:sldId id="272" r:id="rId7"/>
    <p:sldId id="292" r:id="rId8"/>
    <p:sldId id="274" r:id="rId9"/>
    <p:sldId id="275" r:id="rId10"/>
    <p:sldId id="291" r:id="rId11"/>
    <p:sldId id="278" r:id="rId12"/>
    <p:sldId id="293" r:id="rId13"/>
    <p:sldId id="279" r:id="rId14"/>
    <p:sldId id="290" r:id="rId15"/>
    <p:sldId id="289" r:id="rId16"/>
    <p:sldId id="284" r:id="rId17"/>
    <p:sldId id="285" r:id="rId18"/>
    <p:sldId id="286"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89" autoAdjust="0"/>
  </p:normalViewPr>
  <p:slideViewPr>
    <p:cSldViewPr>
      <p:cViewPr>
        <p:scale>
          <a:sx n="80" d="100"/>
          <a:sy n="80" d="100"/>
        </p:scale>
        <p:origin x="-1037" y="-91"/>
      </p:cViewPr>
      <p:guideLst>
        <p:guide orient="horz" pos="2160"/>
        <p:guide pos="2880"/>
      </p:guideLst>
    </p:cSldViewPr>
  </p:slideViewPr>
  <p:outlineViewPr>
    <p:cViewPr>
      <p:scale>
        <a:sx n="33" d="100"/>
        <a:sy n="33" d="100"/>
      </p:scale>
      <p:origin x="0" y="23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Lyme</a:t>
            </a:r>
            <a:r>
              <a:rPr lang="en-US" sz="3200" baseline="0"/>
              <a:t> Disease Epi Curve, GNPHR, 2013</a:t>
            </a:r>
            <a:endParaRPr lang="en-US" sz="3200"/>
          </a:p>
        </c:rich>
      </c:tx>
      <c:layout/>
      <c:overlay val="0"/>
    </c:title>
    <c:autoTitleDeleted val="0"/>
    <c:plotArea>
      <c:layout/>
      <c:barChart>
        <c:barDir val="col"/>
        <c:grouping val="clustered"/>
        <c:varyColors val="0"/>
        <c:ser>
          <c:idx val="0"/>
          <c:order val="0"/>
          <c:tx>
            <c:strRef>
              <c:f>'[Chart in Microsoft Word]Sheet1'!$C$1</c:f>
              <c:strCache>
                <c:ptCount val="1"/>
                <c:pt idx="0">
                  <c:v>GNPHR</c:v>
                </c:pt>
              </c:strCache>
            </c:strRef>
          </c:tx>
          <c:spPr>
            <a:ln>
              <a:solidFill>
                <a:schemeClr val="tx1"/>
              </a:solidFill>
            </a:ln>
          </c:spPr>
          <c:invertIfNegative val="0"/>
          <c:cat>
            <c:numRef>
              <c:f>'[Chart in Microsoft Word]Sheet1'!$A$2:$A$13</c:f>
              <c:numCache>
                <c:formatCode>mmm\-yy</c:formatCode>
                <c:ptCount val="1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numCache>
            </c:numRef>
          </c:cat>
          <c:val>
            <c:numRef>
              <c:f>'[Chart in Microsoft Word]Sheet1'!$C$2:$C$13</c:f>
              <c:numCache>
                <c:formatCode>General</c:formatCode>
                <c:ptCount val="12"/>
                <c:pt idx="0">
                  <c:v>4</c:v>
                </c:pt>
                <c:pt idx="1">
                  <c:v>3</c:v>
                </c:pt>
                <c:pt idx="2">
                  <c:v>6</c:v>
                </c:pt>
                <c:pt idx="3">
                  <c:v>10</c:v>
                </c:pt>
                <c:pt idx="4">
                  <c:v>19</c:v>
                </c:pt>
                <c:pt idx="5">
                  <c:v>79</c:v>
                </c:pt>
                <c:pt idx="6">
                  <c:v>90</c:v>
                </c:pt>
                <c:pt idx="7">
                  <c:v>33</c:v>
                </c:pt>
                <c:pt idx="8">
                  <c:v>18</c:v>
                </c:pt>
                <c:pt idx="9">
                  <c:v>12</c:v>
                </c:pt>
                <c:pt idx="10">
                  <c:v>8</c:v>
                </c:pt>
                <c:pt idx="11">
                  <c:v>9</c:v>
                </c:pt>
              </c:numCache>
            </c:numRef>
          </c:val>
        </c:ser>
        <c:dLbls>
          <c:showLegendKey val="0"/>
          <c:showVal val="0"/>
          <c:showCatName val="0"/>
          <c:showSerName val="0"/>
          <c:showPercent val="0"/>
          <c:showBubbleSize val="0"/>
        </c:dLbls>
        <c:gapWidth val="0"/>
        <c:axId val="8718592"/>
        <c:axId val="35275136"/>
      </c:barChart>
      <c:dateAx>
        <c:axId val="8718592"/>
        <c:scaling>
          <c:orientation val="minMax"/>
        </c:scaling>
        <c:delete val="0"/>
        <c:axPos val="b"/>
        <c:title>
          <c:tx>
            <c:rich>
              <a:bodyPr/>
              <a:lstStyle/>
              <a:p>
                <a:pPr>
                  <a:defRPr sz="2400"/>
                </a:pPr>
                <a:r>
                  <a:rPr lang="en-US" sz="2400"/>
                  <a:t>Onset of Symptoms</a:t>
                </a:r>
              </a:p>
            </c:rich>
          </c:tx>
          <c:layout>
            <c:manualLayout>
              <c:xMode val="edge"/>
              <c:yMode val="edge"/>
              <c:x val="0.48465502455757387"/>
              <c:y val="0.94086865060985025"/>
            </c:manualLayout>
          </c:layout>
          <c:overlay val="0"/>
        </c:title>
        <c:numFmt formatCode="mmm\-yy" sourceLinked="1"/>
        <c:majorTickMark val="out"/>
        <c:minorTickMark val="none"/>
        <c:tickLblPos val="nextTo"/>
        <c:txPr>
          <a:bodyPr/>
          <a:lstStyle/>
          <a:p>
            <a:pPr>
              <a:defRPr sz="2400" b="1"/>
            </a:pPr>
            <a:endParaRPr lang="en-US"/>
          </a:p>
        </c:txPr>
        <c:crossAx val="35275136"/>
        <c:crosses val="autoZero"/>
        <c:auto val="1"/>
        <c:lblOffset val="100"/>
        <c:baseTimeUnit val="months"/>
      </c:dateAx>
      <c:valAx>
        <c:axId val="35275136"/>
        <c:scaling>
          <c:orientation val="minMax"/>
        </c:scaling>
        <c:delete val="0"/>
        <c:axPos val="l"/>
        <c:majorGridlines/>
        <c:title>
          <c:tx>
            <c:rich>
              <a:bodyPr rot="-5400000" vert="horz"/>
              <a:lstStyle/>
              <a:p>
                <a:pPr>
                  <a:defRPr sz="2800"/>
                </a:pPr>
                <a:r>
                  <a:rPr lang="en-US" sz="2800"/>
                  <a:t>Number of Cases</a:t>
                </a:r>
              </a:p>
            </c:rich>
          </c:tx>
          <c:layout/>
          <c:overlay val="0"/>
        </c:title>
        <c:numFmt formatCode="General" sourceLinked="1"/>
        <c:majorTickMark val="out"/>
        <c:minorTickMark val="none"/>
        <c:tickLblPos val="nextTo"/>
        <c:txPr>
          <a:bodyPr/>
          <a:lstStyle/>
          <a:p>
            <a:pPr>
              <a:defRPr sz="2400" b="1"/>
            </a:pPr>
            <a:endParaRPr lang="en-US"/>
          </a:p>
        </c:txPr>
        <c:crossAx val="8718592"/>
        <c:crosses val="autoZero"/>
        <c:crossBetween val="between"/>
      </c:valAx>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961CB-7DA9-4DD4-846B-363F28AD2A4C}" type="datetimeFigureOut">
              <a:rPr lang="en-US" smtClean="0"/>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588EA-ADBA-43FA-ACA2-B428EF837515}" type="slidenum">
              <a:rPr lang="en-US" smtClean="0"/>
              <a:t>‹#›</a:t>
            </a:fld>
            <a:endParaRPr lang="en-US"/>
          </a:p>
        </p:txBody>
      </p:sp>
    </p:spTree>
    <p:extLst>
      <p:ext uri="{BB962C8B-B14F-4D97-AF65-F5344CB8AC3E}">
        <p14:creationId xmlns:p14="http://schemas.microsoft.com/office/powerpoint/2010/main" val="251816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MS PGothic" pitchFamily="34" charset="-128"/>
            </a:endParaRP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E9758A-D69F-43F6-B468-B42E2965A7B0}" type="slidenum">
              <a:rPr lang="en-US" altLang="en-US" smtClean="0">
                <a:solidFill>
                  <a:srgbClr val="000000"/>
                </a:solidFill>
                <a:latin typeface="Arial" charset="0"/>
                <a:ea typeface="MS PGothic" pitchFamily="34" charset="-128"/>
                <a:cs typeface="Arial" charset="0"/>
              </a:rPr>
              <a:pPr eaLnBrk="1" hangingPunct="1">
                <a:spcBef>
                  <a:spcPct val="0"/>
                </a:spcBef>
              </a:pPr>
              <a:t>3</a:t>
            </a:fld>
            <a:endParaRPr lang="en-US" altLang="en-US" smtClean="0">
              <a:solidFill>
                <a:srgbClr val="000000"/>
              </a:solidFill>
              <a:latin typeface="Arial" charset="0"/>
              <a:ea typeface="MS PGothic"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may increase your risk of infection.  Ticks in distress may empty their stomach contents, dumping organisms and increasing your chances of becoming infected.  You may also injure yourself.</a:t>
            </a:r>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914D8D-28DD-43B5-BC3E-5EDEBD0D7FDF}" type="slidenum">
              <a:rPr lang="en-US" altLang="en-US" smtClean="0">
                <a:cs typeface="Arial" charset="0"/>
              </a:rPr>
              <a:pPr eaLnBrk="1" hangingPunct="1">
                <a:spcBef>
                  <a:spcPct val="0"/>
                </a:spcBef>
              </a:pPr>
              <a:t>16</a:t>
            </a:fld>
            <a:endParaRPr lang="en-US"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EPA registered repellent: safety and efficacy data validated by EPA, proven to uphold manufacturers claims.  </a:t>
            </a: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B9CFB8-40D8-400E-8599-68E57F62E52B}" type="slidenum">
              <a:rPr lang="en-US" altLang="en-US" smtClean="0">
                <a:cs typeface="Arial" charset="0"/>
              </a:rPr>
              <a:pPr eaLnBrk="1" hangingPunct="1">
                <a:spcBef>
                  <a:spcPct val="0"/>
                </a:spcBef>
              </a:pPr>
              <a:t>17</a:t>
            </a:fld>
            <a:endParaRPr lang="en-US" alt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411339-84F1-488D-82DB-6FAA1A394403}" type="slidenum">
              <a:rPr lang="en-US" altLang="en-US" smtClean="0">
                <a:latin typeface="Arial" charset="0"/>
                <a:ea typeface="MS PGothic" pitchFamily="34" charset="-128"/>
                <a:cs typeface="Arial" charset="0"/>
              </a:rPr>
              <a:pPr eaLnBrk="1" hangingPunct="1">
                <a:spcBef>
                  <a:spcPct val="0"/>
                </a:spcBef>
              </a:pPr>
              <a:t>18</a:t>
            </a:fld>
            <a:endParaRPr lang="en-US" altLang="en-US" smtClean="0">
              <a:latin typeface="Arial" charset="0"/>
              <a:ea typeface="MS PGothic" pitchFamily="34" charset="-128"/>
              <a:cs typeface="Arial" charset="0"/>
            </a:endParaRPr>
          </a:p>
        </p:txBody>
      </p:sp>
      <p:sp>
        <p:nvSpPr>
          <p:cNvPr id="100355" name="Rectangle 2"/>
          <p:cNvSpPr>
            <a:spLocks noGrp="1" noRot="1" noChangeAspect="1" noChangeArrowheads="1" noTextEdit="1"/>
          </p:cNvSpPr>
          <p:nvPr>
            <p:ph type="sldImg"/>
          </p:nvPr>
        </p:nvSpPr>
        <p:spPr bwMode="auto">
          <a:xfrm>
            <a:off x="1144588" y="684213"/>
            <a:ext cx="4573587"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1F2493-796F-4AE9-9D12-6F67BDDC68A0}" type="slidenum">
              <a:rPr lang="en-US" altLang="en-US" smtClean="0">
                <a:cs typeface="Arial" charset="0"/>
              </a:rPr>
              <a:pPr eaLnBrk="1" hangingPunct="1">
                <a:spcBef>
                  <a:spcPct val="0"/>
                </a:spcBef>
              </a:pPr>
              <a:t>5</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Black legged tick: Lyme, babesiosis, anaplasmosis, powassan</a:t>
            </a: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879376-D902-4FC9-981B-8181EC7B65AA}" type="slidenum">
              <a:rPr lang="en-US" altLang="en-US" smtClean="0">
                <a:cs typeface="Arial" charset="0"/>
              </a:rPr>
              <a:pPr eaLnBrk="1" hangingPunct="1">
                <a:spcBef>
                  <a:spcPct val="0"/>
                </a:spcBef>
              </a:pPr>
              <a:t>6</a:t>
            </a:fld>
            <a:endParaRPr lang="en-US"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MS PGothic" pitchFamily="34" charset="-128"/>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3C55AA9F-0B68-403D-8E88-144577E57F22}" type="slidenum">
              <a:rPr lang="en-US" altLang="en-US" smtClean="0">
                <a:solidFill>
                  <a:srgbClr val="000000"/>
                </a:solidFill>
                <a:ea typeface="MS PGothic" pitchFamily="34" charset="-128"/>
              </a:rPr>
              <a:pPr eaLnBrk="1" hangingPunct="1"/>
              <a:t>7</a:t>
            </a:fld>
            <a:endParaRPr lang="en-US" altLang="en-US" smtClean="0">
              <a:solidFill>
                <a:srgbClr val="000000"/>
              </a:solidFill>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Updated and posted on DHHS website annually.</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AE51FF-5EB0-4179-AE50-862D693AB5D5}" type="slidenum">
              <a:rPr lang="en-US" altLang="en-US" smtClean="0">
                <a:cs typeface="Arial" charset="0"/>
              </a:rPr>
              <a:pPr eaLnBrk="1" hangingPunct="1">
                <a:spcBef>
                  <a:spcPct val="0"/>
                </a:spcBef>
              </a:pPr>
              <a:t>8</a:t>
            </a:fld>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MS PGothic" pitchFamily="34" charset="-128"/>
            </a:endParaRP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672540-3252-4CBB-9783-790F284BCE3C}" type="slidenum">
              <a:rPr lang="en-US" altLang="en-US" smtClean="0">
                <a:latin typeface="Arial" charset="0"/>
                <a:ea typeface="MS PGothic" pitchFamily="34" charset="-128"/>
                <a:cs typeface="Arial" charset="0"/>
              </a:rPr>
              <a:pPr eaLnBrk="1" hangingPunct="1">
                <a:spcBef>
                  <a:spcPct val="0"/>
                </a:spcBef>
              </a:pPr>
              <a:t>9</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Don’t allow ticks access to your skin, and make sure you are removing any attached ticks as soon as possible.</a:t>
            </a: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4888A5-6A7D-4BCF-9464-FAEEC58C1ACB}" type="slidenum">
              <a:rPr lang="en-US" altLang="en-US" smtClean="0">
                <a:cs typeface="Arial" charset="0"/>
              </a:rPr>
              <a:pPr eaLnBrk="1" hangingPunct="1">
                <a:spcBef>
                  <a:spcPct val="0"/>
                </a:spcBef>
              </a:pPr>
              <a:t>11</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Thrive in humid, wooded areas.  Lie in leaf litter (nymphs and larvae esp), waiting for hosts, or climb grasses to “quest.”  Avoid walking through this habitat if possible, and take precautions.</a:t>
            </a: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BD88FEC3-8649-4E21-AFF7-D36BE1DA1440}" type="slidenum">
              <a:rPr lang="en-US" altLang="en-US" smtClean="0">
                <a:latin typeface="Calibri" pitchFamily="34" charset="0"/>
              </a:rPr>
              <a:pPr eaLnBrk="1" hangingPunct="1"/>
              <a:t>12</a:t>
            </a:fld>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Remove birdfeeders after snow melts.  Ticks feeding on birds can drop off in your yard.</a:t>
            </a:r>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spcBef>
                <a:spcPct val="30000"/>
              </a:spcBef>
              <a:defRPr sz="1200">
                <a:solidFill>
                  <a:schemeClr val="tx1"/>
                </a:solidFill>
                <a:latin typeface="Calibri" pitchFamily="34" charset="0"/>
              </a:defRPr>
            </a:lvl1pPr>
            <a:lvl2pPr marL="728165" indent="-280064" defTabSz="913319" eaLnBrk="0" hangingPunct="0">
              <a:spcBef>
                <a:spcPct val="30000"/>
              </a:spcBef>
              <a:defRPr sz="1200">
                <a:solidFill>
                  <a:schemeClr val="tx1"/>
                </a:solidFill>
                <a:latin typeface="Calibri" pitchFamily="34" charset="0"/>
              </a:defRPr>
            </a:lvl2pPr>
            <a:lvl3pPr marL="1120254" indent="-224051" defTabSz="913319" eaLnBrk="0" hangingPunct="0">
              <a:spcBef>
                <a:spcPct val="30000"/>
              </a:spcBef>
              <a:defRPr sz="1200">
                <a:solidFill>
                  <a:schemeClr val="tx1"/>
                </a:solidFill>
                <a:latin typeface="Calibri" pitchFamily="34" charset="0"/>
              </a:defRPr>
            </a:lvl3pPr>
            <a:lvl4pPr marL="1569912" indent="-224051" defTabSz="913319" eaLnBrk="0" hangingPunct="0">
              <a:spcBef>
                <a:spcPct val="30000"/>
              </a:spcBef>
              <a:defRPr sz="1200">
                <a:solidFill>
                  <a:schemeClr val="tx1"/>
                </a:solidFill>
                <a:latin typeface="Calibri" pitchFamily="34" charset="0"/>
              </a:defRPr>
            </a:lvl4pPr>
            <a:lvl5pPr marL="2018014" indent="-224051" defTabSz="913319" eaLnBrk="0" hangingPunct="0">
              <a:spcBef>
                <a:spcPct val="30000"/>
              </a:spcBef>
              <a:defRPr sz="1200">
                <a:solidFill>
                  <a:schemeClr val="tx1"/>
                </a:solidFill>
                <a:latin typeface="Calibri" pitchFamily="34" charset="0"/>
              </a:defRPr>
            </a:lvl5pPr>
            <a:lvl6pPr marL="2466116" indent="-224051" defTabSz="913319" eaLnBrk="0" fontAlgn="base" hangingPunct="0">
              <a:spcBef>
                <a:spcPct val="30000"/>
              </a:spcBef>
              <a:spcAft>
                <a:spcPct val="0"/>
              </a:spcAft>
              <a:defRPr sz="1200">
                <a:solidFill>
                  <a:schemeClr val="tx1"/>
                </a:solidFill>
                <a:latin typeface="Calibri" pitchFamily="34" charset="0"/>
              </a:defRPr>
            </a:lvl6pPr>
            <a:lvl7pPr marL="2914218" indent="-224051" defTabSz="913319" eaLnBrk="0" fontAlgn="base" hangingPunct="0">
              <a:spcBef>
                <a:spcPct val="30000"/>
              </a:spcBef>
              <a:spcAft>
                <a:spcPct val="0"/>
              </a:spcAft>
              <a:defRPr sz="1200">
                <a:solidFill>
                  <a:schemeClr val="tx1"/>
                </a:solidFill>
                <a:latin typeface="Calibri" pitchFamily="34" charset="0"/>
              </a:defRPr>
            </a:lvl7pPr>
            <a:lvl8pPr marL="3362319" indent="-224051" defTabSz="913319" eaLnBrk="0" fontAlgn="base" hangingPunct="0">
              <a:spcBef>
                <a:spcPct val="30000"/>
              </a:spcBef>
              <a:spcAft>
                <a:spcPct val="0"/>
              </a:spcAft>
              <a:defRPr sz="1200">
                <a:solidFill>
                  <a:schemeClr val="tx1"/>
                </a:solidFill>
                <a:latin typeface="Calibri" pitchFamily="34" charset="0"/>
              </a:defRPr>
            </a:lvl8pPr>
            <a:lvl9pPr marL="3810421" indent="-224051" defTabSz="91331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FBD439-257B-49CD-AC7D-F636C00281C7}" type="slidenum">
              <a:rPr lang="en-US" altLang="en-US" smtClean="0">
                <a:cs typeface="Arial" charset="0"/>
              </a:rPr>
              <a:pPr eaLnBrk="1" hangingPunct="1">
                <a:spcBef>
                  <a:spcPct val="0"/>
                </a:spcBef>
              </a:pPr>
              <a:t>13</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BDB333-99B8-41D2-860E-91AE6900B1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B333-99B8-41D2-860E-91AE6900B1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BDB333-99B8-41D2-860E-91AE6900B1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B47D-E84E-4E0E-A23F-2C65755DE93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00455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B333-99B8-41D2-860E-91AE6900B1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B47D-E84E-4E0E-A23F-2C65755DE93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B333-99B8-41D2-860E-91AE6900B1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5BDB333-99B8-41D2-860E-91AE6900B1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B47D-E84E-4E0E-A23F-2C65755DE93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BDB333-99B8-41D2-860E-91AE6900B1C8}"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B333-99B8-41D2-860E-91AE6900B1C8}"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5BDB333-99B8-41D2-860E-91AE6900B1C8}"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B47D-E84E-4E0E-A23F-2C65755DE9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BDB333-99B8-41D2-860E-91AE6900B1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B47D-E84E-4E0E-A23F-2C65755DE93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B333-99B8-41D2-860E-91AE6900B1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B47D-E84E-4E0E-A23F-2C65755DE93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5BDB333-99B8-41D2-860E-91AE6900B1C8}" type="datetimeFigureOut">
              <a:rPr lang="en-US" smtClean="0"/>
              <a:t>8/28/2014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953B47D-E84E-4E0E-A23F-2C65755DE93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yMqDcuMoRnPv4M&amp;tbnid=apptgMqKfwCzkM:&amp;ved=0CAUQjRw&amp;url=http://www.suburbanexterminating.com/pests/Blacklegged-Tick-Common-Name-Deer-Tick-147.asp&amp;ei=CyX2U7PfCJHisASAwYDoAg&amp;bvm=bv.73231344,d.cWc&amp;psig=AFQjCNEEUHndHiNDBX-My9v3Lnt8jLJu4A&amp;ust=140872666111709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cdc.gov/lyme/prev/in_the_yard.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docid=-85Of56XNBAeNM&amp;tbnid=pzpYEpL1zNugBM&amp;ved=0CAgQjRw&amp;url=http%3A%2F%2Fwww.freestockphotos.biz%2Fstockphoto%2F15764&amp;ei=rp__U-jrONXCggS93YDoAQ&amp;psig=AFQjCNFn04o_f3YOnNOsUjaj-qopqtAWEw&amp;ust=1409347887070658"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hyperlink" Target="http://www.cdc.gov/lyme" TargetMode="External"/><Relationship Id="rId1" Type="http://schemas.openxmlformats.org/officeDocument/2006/relationships/slideLayout" Target="../slideLayouts/slideLayout2.xml"/><Relationship Id="rId4" Type="http://schemas.openxmlformats.org/officeDocument/2006/relationships/hyperlink" Target="http://bit.ly/YEIq8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lym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dc.gov/ticks/life_cycle_and_host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dc.gov/ticks/life_cycle_and_host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hhs.nh.gov/dphs/cdcs/lyme/documents/maps2013.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solidFill>
                  <a:schemeClr val="tx1"/>
                </a:solidFill>
              </a:rPr>
              <a:t>Lyme Disease Prevention</a:t>
            </a:r>
            <a:endParaRPr lang="en-US" sz="8000" b="1" dirty="0">
              <a:solidFill>
                <a:schemeClr val="tx1"/>
              </a:solidFill>
            </a:endParaRPr>
          </a:p>
        </p:txBody>
      </p:sp>
      <p:sp>
        <p:nvSpPr>
          <p:cNvPr id="3" name="Subtitle 2"/>
          <p:cNvSpPr>
            <a:spLocks noGrp="1"/>
          </p:cNvSpPr>
          <p:nvPr>
            <p:ph type="subTitle" idx="1"/>
          </p:nvPr>
        </p:nvSpPr>
        <p:spPr>
          <a:xfrm>
            <a:off x="1143000" y="3581400"/>
            <a:ext cx="6400800" cy="787399"/>
          </a:xfrm>
        </p:spPr>
        <p:txBody>
          <a:bodyPr>
            <a:normAutofit/>
          </a:bodyPr>
          <a:lstStyle/>
          <a:p>
            <a:r>
              <a:rPr lang="en-US" sz="4000" b="1" dirty="0" smtClean="0">
                <a:solidFill>
                  <a:schemeClr val="tx1"/>
                </a:solidFill>
              </a:rPr>
              <a:t>August 2014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581400"/>
            <a:ext cx="1644881" cy="1650591"/>
          </a:xfrm>
          <a:prstGeom prst="rect">
            <a:avLst/>
          </a:prstGeom>
        </p:spPr>
      </p:pic>
      <p:sp>
        <p:nvSpPr>
          <p:cNvPr id="5" name="TextBox 4"/>
          <p:cNvSpPr txBox="1"/>
          <p:nvPr/>
        </p:nvSpPr>
        <p:spPr>
          <a:xfrm>
            <a:off x="244434" y="5657671"/>
            <a:ext cx="7620000" cy="1200329"/>
          </a:xfrm>
          <a:prstGeom prst="rect">
            <a:avLst/>
          </a:prstGeom>
          <a:noFill/>
        </p:spPr>
        <p:txBody>
          <a:bodyPr wrap="square" rtlCol="0">
            <a:spAutoFit/>
          </a:bodyPr>
          <a:lstStyle/>
          <a:p>
            <a:r>
              <a:rPr lang="en-US" sz="2400" b="1" dirty="0" smtClean="0"/>
              <a:t>City of Nashua</a:t>
            </a:r>
          </a:p>
          <a:p>
            <a:r>
              <a:rPr lang="en-US" sz="2400" b="1" dirty="0" smtClean="0"/>
              <a:t>Division of Public Health and Community Services</a:t>
            </a:r>
          </a:p>
          <a:p>
            <a:r>
              <a:rPr lang="en-US" sz="2400" b="1" dirty="0" smtClean="0"/>
              <a:t>Greater Nashua Public Health</a:t>
            </a:r>
            <a:endParaRPr lang="en-US" sz="2400" b="1" dirty="0"/>
          </a:p>
        </p:txBody>
      </p:sp>
      <p:pic>
        <p:nvPicPr>
          <p:cNvPr id="1026" name="Picture 2" descr="https://encrypted-tbn1.gstatic.com/images?q=tbn:ANd9GcQQYLU_P-hSnQNtOZM0E1fsjjl3R-TVhfpxRdQWPRgHMC6EA5jkV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1400"/>
            <a:ext cx="2271167" cy="201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20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4724401" cy="4043064"/>
          </a:xfrm>
        </p:spPr>
        <p:txBody>
          <a:bodyPr>
            <a:noAutofit/>
          </a:bodyPr>
          <a:lstStyle/>
          <a:p>
            <a:pPr>
              <a:buClr>
                <a:schemeClr val="tx1"/>
              </a:buClr>
            </a:pPr>
            <a:r>
              <a:rPr lang="en-US" b="1" dirty="0" smtClean="0">
                <a:solidFill>
                  <a:schemeClr val="tx1"/>
                </a:solidFill>
              </a:rPr>
              <a:t>A bulls </a:t>
            </a:r>
            <a:r>
              <a:rPr lang="en-US" b="1" dirty="0">
                <a:solidFill>
                  <a:schemeClr val="tx1"/>
                </a:solidFill>
              </a:rPr>
              <a:t>eye shaped </a:t>
            </a:r>
            <a:r>
              <a:rPr lang="en-US" b="1" dirty="0" smtClean="0">
                <a:solidFill>
                  <a:schemeClr val="tx1"/>
                </a:solidFill>
              </a:rPr>
              <a:t>rash</a:t>
            </a:r>
          </a:p>
          <a:p>
            <a:pPr>
              <a:buClr>
                <a:schemeClr val="tx1"/>
              </a:buClr>
            </a:pPr>
            <a:endParaRPr lang="en-US" sz="1800" b="1" dirty="0" smtClean="0">
              <a:solidFill>
                <a:schemeClr val="tx1"/>
              </a:solidFill>
            </a:endParaRPr>
          </a:p>
          <a:p>
            <a:pPr>
              <a:buClr>
                <a:schemeClr val="tx1"/>
              </a:buClr>
            </a:pPr>
            <a:r>
              <a:rPr lang="en-US" b="1" dirty="0">
                <a:solidFill>
                  <a:schemeClr val="tx1"/>
                </a:solidFill>
              </a:rPr>
              <a:t>F</a:t>
            </a:r>
            <a:r>
              <a:rPr lang="en-US" b="1" dirty="0" smtClean="0">
                <a:solidFill>
                  <a:schemeClr val="tx1"/>
                </a:solidFill>
              </a:rPr>
              <a:t>ever</a:t>
            </a:r>
            <a:r>
              <a:rPr lang="en-US" b="1" dirty="0">
                <a:solidFill>
                  <a:schemeClr val="tx1"/>
                </a:solidFill>
              </a:rPr>
              <a:t>, headache, muscle and joint aches, and swollen lymph </a:t>
            </a:r>
            <a:r>
              <a:rPr lang="en-US" b="1" dirty="0" smtClean="0">
                <a:solidFill>
                  <a:schemeClr val="tx1"/>
                </a:solidFill>
              </a:rPr>
              <a:t>nodes</a:t>
            </a:r>
          </a:p>
          <a:p>
            <a:pPr>
              <a:buClr>
                <a:schemeClr val="tx1"/>
              </a:buClr>
            </a:pPr>
            <a:endParaRPr lang="en-US" sz="1800" b="1" dirty="0" smtClean="0">
              <a:solidFill>
                <a:schemeClr val="tx1"/>
              </a:solidFill>
            </a:endParaRPr>
          </a:p>
          <a:p>
            <a:pPr>
              <a:buClr>
                <a:schemeClr val="tx1"/>
              </a:buClr>
            </a:pPr>
            <a:r>
              <a:rPr lang="en-US" b="1" dirty="0">
                <a:solidFill>
                  <a:schemeClr val="tx1"/>
                </a:solidFill>
              </a:rPr>
              <a:t>Pain and swelling in </a:t>
            </a:r>
            <a:r>
              <a:rPr lang="en-US" b="1" dirty="0" smtClean="0">
                <a:solidFill>
                  <a:schemeClr val="tx1"/>
                </a:solidFill>
              </a:rPr>
              <a:t>joints</a:t>
            </a:r>
          </a:p>
          <a:p>
            <a:pPr>
              <a:buClr>
                <a:schemeClr val="tx1"/>
              </a:buClr>
            </a:pPr>
            <a:endParaRPr lang="en-US" sz="1800" b="1" dirty="0" smtClean="0">
              <a:solidFill>
                <a:schemeClr val="tx1"/>
              </a:solidFill>
            </a:endParaRPr>
          </a:p>
          <a:p>
            <a:pPr>
              <a:buClr>
                <a:schemeClr val="tx1"/>
              </a:buClr>
            </a:pPr>
            <a:r>
              <a:rPr lang="en-US" b="1" dirty="0">
                <a:solidFill>
                  <a:schemeClr val="tx1"/>
                </a:solidFill>
              </a:rPr>
              <a:t>L</a:t>
            </a:r>
            <a:r>
              <a:rPr lang="en-US" b="1" dirty="0" smtClean="0">
                <a:solidFill>
                  <a:schemeClr val="tx1"/>
                </a:solidFill>
              </a:rPr>
              <a:t>oss </a:t>
            </a:r>
            <a:r>
              <a:rPr lang="en-US" b="1" dirty="0">
                <a:solidFill>
                  <a:schemeClr val="tx1"/>
                </a:solidFill>
              </a:rPr>
              <a:t>of muscle tone on one or both sides of the </a:t>
            </a:r>
            <a:r>
              <a:rPr lang="en-US" b="1" dirty="0" smtClean="0">
                <a:solidFill>
                  <a:schemeClr val="tx1"/>
                </a:solidFill>
              </a:rPr>
              <a:t>face</a:t>
            </a:r>
            <a:endParaRPr lang="en-US" b="1" dirty="0">
              <a:solidFill>
                <a:schemeClr val="tx1"/>
              </a:solidFill>
            </a:endParaRPr>
          </a:p>
        </p:txBody>
      </p:sp>
      <p:sp>
        <p:nvSpPr>
          <p:cNvPr id="2" name="Title 1"/>
          <p:cNvSpPr>
            <a:spLocks noGrp="1"/>
          </p:cNvSpPr>
          <p:nvPr>
            <p:ph type="title"/>
          </p:nvPr>
        </p:nvSpPr>
        <p:spPr>
          <a:xfrm>
            <a:off x="457200" y="338328"/>
            <a:ext cx="8229600" cy="1490472"/>
          </a:xfrm>
        </p:spPr>
        <p:txBody>
          <a:bodyPr>
            <a:normAutofit/>
          </a:bodyPr>
          <a:lstStyle/>
          <a:p>
            <a:r>
              <a:rPr lang="en-US" sz="4000" b="1" dirty="0" smtClean="0">
                <a:solidFill>
                  <a:schemeClr val="tx1"/>
                </a:solidFill>
              </a:rPr>
              <a:t>Signs &amp; </a:t>
            </a:r>
            <a:r>
              <a:rPr lang="en-US" sz="4000" b="1" dirty="0">
                <a:solidFill>
                  <a:schemeClr val="tx1"/>
                </a:solidFill>
              </a:rPr>
              <a:t>S</a:t>
            </a:r>
            <a:r>
              <a:rPr lang="en-US" sz="4000" b="1" dirty="0" smtClean="0">
                <a:solidFill>
                  <a:schemeClr val="tx1"/>
                </a:solidFill>
              </a:rPr>
              <a:t>ymptoms of Lyme Disease</a:t>
            </a:r>
            <a:endParaRPr lang="en-US" sz="1000" b="1" dirty="0">
              <a:solidFill>
                <a:schemeClr val="tx1"/>
              </a:solidFill>
            </a:endParaRPr>
          </a:p>
        </p:txBody>
      </p:sp>
      <p:sp>
        <p:nvSpPr>
          <p:cNvPr id="5" name="Rectangle 4"/>
          <p:cNvSpPr/>
          <p:nvPr/>
        </p:nvSpPr>
        <p:spPr>
          <a:xfrm>
            <a:off x="0" y="6550223"/>
            <a:ext cx="7924800" cy="307777"/>
          </a:xfrm>
          <a:prstGeom prst="rect">
            <a:avLst/>
          </a:prstGeom>
        </p:spPr>
        <p:txBody>
          <a:bodyPr wrap="square">
            <a:spAutoFit/>
          </a:bodyPr>
          <a:lstStyle/>
          <a:p>
            <a:r>
              <a:rPr lang="en-US" sz="1400" b="1" dirty="0"/>
              <a:t>Source: http://</a:t>
            </a:r>
            <a:r>
              <a:rPr lang="en-US" sz="1400" b="1" dirty="0" smtClean="0"/>
              <a:t>www.cdc.gov/lyme/signs_symptoms/index.html </a:t>
            </a:r>
            <a:endParaRPr lang="en-US" sz="1400" dirty="0"/>
          </a:p>
        </p:txBody>
      </p:sp>
      <p:pic>
        <p:nvPicPr>
          <p:cNvPr id="2050" name="Picture 2" descr="PHIL Image 98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971800"/>
            <a:ext cx="189585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5791200"/>
            <a:ext cx="1819650" cy="584775"/>
          </a:xfrm>
          <a:prstGeom prst="rect">
            <a:avLst/>
          </a:prstGeom>
          <a:noFill/>
        </p:spPr>
        <p:txBody>
          <a:bodyPr wrap="square" rtlCol="0">
            <a:spAutoFit/>
          </a:bodyPr>
          <a:lstStyle/>
          <a:p>
            <a:pPr algn="ctr"/>
            <a:r>
              <a:rPr lang="en-US" b="1" dirty="0" smtClean="0"/>
              <a:t>Bulls Eye Rash</a:t>
            </a:r>
          </a:p>
          <a:p>
            <a:pPr algn="ctr"/>
            <a:r>
              <a:rPr lang="en-US" sz="1400" dirty="0" smtClean="0"/>
              <a:t>Source: CDC PHIL</a:t>
            </a:r>
            <a:endParaRPr lang="en-US" sz="1400" dirty="0"/>
          </a:p>
        </p:txBody>
      </p:sp>
    </p:spTree>
    <p:extLst>
      <p:ext uri="{BB962C8B-B14F-4D97-AF65-F5344CB8AC3E}">
        <p14:creationId xmlns:p14="http://schemas.microsoft.com/office/powerpoint/2010/main" val="1819245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81000" y="230188"/>
            <a:ext cx="8382000" cy="1993900"/>
          </a:xfrm>
        </p:spPr>
        <p:txBody>
          <a:bodyPr>
            <a:noAutofit/>
          </a:bodyPr>
          <a:lstStyle/>
          <a:p>
            <a:pPr algn="ctr" eaLnBrk="1" hangingPunct="1"/>
            <a:r>
              <a:rPr lang="en-US" altLang="en-US" sz="4000" b="1" dirty="0" smtClean="0">
                <a:solidFill>
                  <a:schemeClr val="tx1"/>
                </a:solidFill>
                <a:cs typeface="Trebuchet MS" pitchFamily="34" charset="0"/>
              </a:rPr>
              <a:t/>
            </a:r>
            <a:br>
              <a:rPr lang="en-US" altLang="en-US" sz="4000" b="1" dirty="0" smtClean="0">
                <a:solidFill>
                  <a:schemeClr val="tx1"/>
                </a:solidFill>
                <a:cs typeface="Trebuchet MS" pitchFamily="34" charset="0"/>
              </a:rPr>
            </a:br>
            <a:r>
              <a:rPr lang="en-US" altLang="en-US" sz="4000" b="1" dirty="0" smtClean="0">
                <a:solidFill>
                  <a:schemeClr val="tx1"/>
                </a:solidFill>
                <a:cs typeface="Trebuchet MS" pitchFamily="34" charset="0"/>
              </a:rPr>
              <a:t>Protect Yourself Against Tick Bites</a:t>
            </a:r>
            <a:br>
              <a:rPr lang="en-US" altLang="en-US" sz="4000" b="1" dirty="0" smtClean="0">
                <a:solidFill>
                  <a:schemeClr val="tx1"/>
                </a:solidFill>
                <a:cs typeface="Trebuchet MS" pitchFamily="34" charset="0"/>
              </a:rPr>
            </a:br>
            <a:r>
              <a:rPr lang="en-US" altLang="en-US" sz="4000" b="1" dirty="0" smtClean="0">
                <a:solidFill>
                  <a:schemeClr val="tx1"/>
                </a:solidFill>
                <a:cs typeface="Trebuchet MS" pitchFamily="34" charset="0"/>
              </a:rPr>
              <a:t/>
            </a:r>
            <a:br>
              <a:rPr lang="en-US" altLang="en-US" sz="4000" b="1" dirty="0" smtClean="0">
                <a:solidFill>
                  <a:schemeClr val="tx1"/>
                </a:solidFill>
                <a:cs typeface="Trebuchet MS" pitchFamily="34" charset="0"/>
              </a:rPr>
            </a:br>
            <a:endParaRPr lang="en-US" altLang="en-US" sz="4000" b="1" dirty="0" smtClean="0">
              <a:solidFill>
                <a:schemeClr val="tx1"/>
              </a:solidFill>
              <a:cs typeface="Trebuchet MS" pitchFamily="34" charset="0"/>
            </a:endParaRPr>
          </a:p>
        </p:txBody>
      </p:sp>
      <p:sp>
        <p:nvSpPr>
          <p:cNvPr id="73731" name="Text Placeholder 2"/>
          <p:cNvSpPr>
            <a:spLocks noGrp="1"/>
          </p:cNvSpPr>
          <p:nvPr>
            <p:ph type="body" sz="quarter" idx="10"/>
          </p:nvPr>
        </p:nvSpPr>
        <p:spPr>
          <a:xfrm>
            <a:off x="304800" y="1981200"/>
            <a:ext cx="5105400" cy="4724400"/>
          </a:xfrm>
        </p:spPr>
        <p:txBody>
          <a:bodyPr>
            <a:noAutofit/>
          </a:bodyPr>
          <a:lstStyle/>
          <a:p>
            <a:pPr>
              <a:buClr>
                <a:schemeClr val="tx1"/>
              </a:buClr>
            </a:pPr>
            <a:r>
              <a:rPr lang="en-US" altLang="en-US" sz="2200" b="1" dirty="0" smtClean="0">
                <a:solidFill>
                  <a:schemeClr val="tx1"/>
                </a:solidFill>
              </a:rPr>
              <a:t>Use EPA registered repellent</a:t>
            </a:r>
          </a:p>
          <a:p>
            <a:pPr>
              <a:buClr>
                <a:schemeClr val="tx1"/>
              </a:buClr>
            </a:pPr>
            <a:r>
              <a:rPr lang="en-US" altLang="en-US" sz="2200" b="1" dirty="0" smtClean="0">
                <a:solidFill>
                  <a:schemeClr val="tx1"/>
                </a:solidFill>
              </a:rPr>
              <a:t>Stay in the middle of cleared trails when possible</a:t>
            </a:r>
          </a:p>
          <a:p>
            <a:pPr>
              <a:buClr>
                <a:schemeClr val="tx1"/>
              </a:buClr>
            </a:pPr>
            <a:r>
              <a:rPr lang="en-US" altLang="en-US" sz="2200" b="1" dirty="0" smtClean="0">
                <a:solidFill>
                  <a:schemeClr val="tx1"/>
                </a:solidFill>
              </a:rPr>
              <a:t>Wear long pants, long sleeves, hat, closed-toe shoes</a:t>
            </a:r>
          </a:p>
          <a:p>
            <a:pPr lvl="1">
              <a:buClr>
                <a:schemeClr val="tx1"/>
              </a:buClr>
            </a:pPr>
            <a:r>
              <a:rPr lang="en-US" altLang="en-US" b="1" dirty="0" smtClean="0">
                <a:solidFill>
                  <a:schemeClr val="tx1"/>
                </a:solidFill>
              </a:rPr>
              <a:t>Tuck shirts into pants and pants into socks</a:t>
            </a:r>
          </a:p>
          <a:p>
            <a:pPr lvl="1">
              <a:buClr>
                <a:schemeClr val="tx1"/>
              </a:buClr>
            </a:pPr>
            <a:r>
              <a:rPr lang="en-US" altLang="en-US" b="1" dirty="0" smtClean="0">
                <a:solidFill>
                  <a:schemeClr val="tx1"/>
                </a:solidFill>
              </a:rPr>
              <a:t>Light colors may make ticks on clothing easier to spot</a:t>
            </a:r>
          </a:p>
          <a:p>
            <a:pPr>
              <a:buClr>
                <a:schemeClr val="tx1"/>
              </a:buClr>
            </a:pPr>
            <a:r>
              <a:rPr lang="en-US" altLang="en-US" sz="2200" b="1" dirty="0" smtClean="0">
                <a:solidFill>
                  <a:schemeClr val="tx1"/>
                </a:solidFill>
              </a:rPr>
              <a:t>Daily tick checks for you and your pets</a:t>
            </a:r>
          </a:p>
          <a:p>
            <a:pPr lvl="1">
              <a:buClr>
                <a:schemeClr val="tx1"/>
              </a:buClr>
            </a:pPr>
            <a:r>
              <a:rPr lang="en-US" altLang="en-US" b="1" dirty="0" smtClean="0">
                <a:solidFill>
                  <a:schemeClr val="tx1"/>
                </a:solidFill>
              </a:rPr>
              <a:t>If found, remove promptly</a:t>
            </a:r>
          </a:p>
          <a:p>
            <a:pPr>
              <a:buClr>
                <a:schemeClr val="tx1"/>
              </a:buClr>
            </a:pPr>
            <a:r>
              <a:rPr lang="en-US" altLang="en-US" sz="2200" b="1" dirty="0" smtClean="0">
                <a:solidFill>
                  <a:schemeClr val="tx1"/>
                </a:solidFill>
              </a:rPr>
              <a:t>Shower after returning indoors</a:t>
            </a:r>
          </a:p>
          <a:p>
            <a:pPr>
              <a:buClr>
                <a:schemeClr val="tx1"/>
              </a:buClr>
            </a:pPr>
            <a:r>
              <a:rPr lang="en-US" altLang="en-US" sz="2200" b="1" dirty="0" smtClean="0">
                <a:solidFill>
                  <a:schemeClr val="tx1"/>
                </a:solidFill>
              </a:rPr>
              <a:t>Dry clothes in hot dryer</a:t>
            </a:r>
          </a:p>
        </p:txBody>
      </p:sp>
      <p:pic>
        <p:nvPicPr>
          <p:cNvPr id="1026" name="Picture 2" descr="C:\Users\conleya\AppData\Local\Microsoft\Windows\Temporary Internet Files\Content.IE5\NMREQVTI\MP9004423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590800"/>
            <a:ext cx="2561574" cy="397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439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7"/>
          <p:cNvSpPr txBox="1">
            <a:spLocks noChangeArrowheads="1"/>
          </p:cNvSpPr>
          <p:nvPr/>
        </p:nvSpPr>
        <p:spPr bwMode="auto">
          <a:xfrm>
            <a:off x="762000" y="6534150"/>
            <a:ext cx="2895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a:t>Connecticut Agricultural Experiment Station </a:t>
            </a:r>
          </a:p>
        </p:txBody>
      </p:sp>
      <p:pic>
        <p:nvPicPr>
          <p:cNvPr id="16388" name="Picture 2" descr="C:\Users\whitney.b.howe\Pictures\Tick habitat_CAES hand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559594"/>
            <a:ext cx="2343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C:\Users\whitney.b.howe\Pictures\Tick habitat_CAES handbook_2.jp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35052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54495" y="5033169"/>
            <a:ext cx="4379913" cy="830263"/>
          </a:xfrm>
          <a:prstGeom prst="rect">
            <a:avLst/>
          </a:prstGeom>
          <a:noFill/>
        </p:spPr>
        <p:txBody>
          <a:bodyPr>
            <a:spAutoFit/>
          </a:bodyPr>
          <a:lstStyle/>
          <a:p>
            <a:pPr algn="ctr">
              <a:defRPr/>
            </a:pPr>
            <a:r>
              <a:rPr lang="en-US" sz="2400" b="1" dirty="0">
                <a:latin typeface="+mn-lt"/>
                <a:cs typeface="+mn-cs"/>
              </a:rPr>
              <a:t>Ticks prefer sheltered, humid areas away from direct sunlight</a:t>
            </a:r>
          </a:p>
        </p:txBody>
      </p:sp>
      <p:sp>
        <p:nvSpPr>
          <p:cNvPr id="6" name="TextBox 5"/>
          <p:cNvSpPr txBox="1"/>
          <p:nvPr/>
        </p:nvSpPr>
        <p:spPr>
          <a:xfrm>
            <a:off x="4905369" y="2667000"/>
            <a:ext cx="3078163" cy="1938992"/>
          </a:xfrm>
          <a:prstGeom prst="rect">
            <a:avLst/>
          </a:prstGeom>
          <a:noFill/>
        </p:spPr>
        <p:txBody>
          <a:bodyPr>
            <a:spAutoFit/>
          </a:bodyPr>
          <a:lstStyle/>
          <a:p>
            <a:pPr algn="ctr">
              <a:defRPr/>
            </a:pPr>
            <a:r>
              <a:rPr lang="en-US" sz="4000" b="1" dirty="0">
                <a:latin typeface="+mn-lt"/>
                <a:cs typeface="+mn-cs"/>
              </a:rPr>
              <a:t>Tall grass</a:t>
            </a:r>
          </a:p>
          <a:p>
            <a:pPr algn="ctr">
              <a:defRPr/>
            </a:pPr>
            <a:r>
              <a:rPr lang="en-US" sz="4000" b="1" dirty="0">
                <a:latin typeface="+mn-lt"/>
                <a:cs typeface="+mn-cs"/>
              </a:rPr>
              <a:t>Brush</a:t>
            </a:r>
          </a:p>
          <a:p>
            <a:pPr algn="ctr">
              <a:defRPr/>
            </a:pPr>
            <a:r>
              <a:rPr lang="en-US" sz="4000" b="1" dirty="0">
                <a:latin typeface="+mn-lt"/>
                <a:cs typeface="+mn-cs"/>
              </a:rPr>
              <a:t>Leaf litter</a:t>
            </a:r>
          </a:p>
        </p:txBody>
      </p:sp>
      <p:sp>
        <p:nvSpPr>
          <p:cNvPr id="7" name="TextBox 6"/>
          <p:cNvSpPr txBox="1"/>
          <p:nvPr/>
        </p:nvSpPr>
        <p:spPr>
          <a:xfrm>
            <a:off x="3695328" y="761999"/>
            <a:ext cx="4929555" cy="584775"/>
          </a:xfrm>
          <a:prstGeom prst="rect">
            <a:avLst/>
          </a:prstGeom>
          <a:noFill/>
        </p:spPr>
        <p:txBody>
          <a:bodyPr wrap="none">
            <a:spAutoFit/>
          </a:bodyPr>
          <a:lstStyle/>
          <a:p>
            <a:pPr>
              <a:defRPr/>
            </a:pPr>
            <a:r>
              <a:rPr lang="en-US" sz="3200" b="1" dirty="0">
                <a:latin typeface="+mn-lt"/>
                <a:cs typeface="+mn-cs"/>
              </a:rPr>
              <a:t>All make great tick </a:t>
            </a:r>
            <a:r>
              <a:rPr lang="en-US" sz="3200" b="1" dirty="0" smtClean="0">
                <a:latin typeface="+mn-lt"/>
                <a:cs typeface="+mn-cs"/>
              </a:rPr>
              <a:t>habitat!</a:t>
            </a:r>
            <a:endParaRPr lang="en-US" sz="3200" b="1" dirty="0">
              <a:latin typeface="+mn-lt"/>
              <a:cs typeface="+mn-cs"/>
            </a:endParaRPr>
          </a:p>
        </p:txBody>
      </p:sp>
    </p:spTree>
    <p:extLst>
      <p:ext uri="{BB962C8B-B14F-4D97-AF65-F5344CB8AC3E}">
        <p14:creationId xmlns:p14="http://schemas.microsoft.com/office/powerpoint/2010/main" val="21361214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152400"/>
            <a:ext cx="8382000" cy="665163"/>
          </a:xfrm>
        </p:spPr>
        <p:txBody>
          <a:bodyPr>
            <a:noAutofit/>
          </a:bodyPr>
          <a:lstStyle/>
          <a:p>
            <a:pPr algn="ctr" eaLnBrk="1" hangingPunct="1"/>
            <a:r>
              <a:rPr lang="en-US" altLang="en-US" b="1" dirty="0" smtClean="0">
                <a:solidFill>
                  <a:schemeClr val="tx1"/>
                </a:solidFill>
                <a:cs typeface="Trebuchet MS" pitchFamily="34" charset="0"/>
              </a:rPr>
              <a:t/>
            </a:r>
            <a:br>
              <a:rPr lang="en-US" altLang="en-US" b="1" dirty="0" smtClean="0">
                <a:solidFill>
                  <a:schemeClr val="tx1"/>
                </a:solidFill>
                <a:cs typeface="Trebuchet MS" pitchFamily="34" charset="0"/>
              </a:rPr>
            </a:br>
            <a:r>
              <a:rPr lang="en-US" altLang="en-US" b="1" dirty="0" smtClean="0">
                <a:solidFill>
                  <a:schemeClr val="tx1"/>
                </a:solidFill>
                <a:cs typeface="Trebuchet MS" pitchFamily="34" charset="0"/>
              </a:rPr>
              <a:t>Create a “Tick-Safe Zone”</a:t>
            </a:r>
          </a:p>
        </p:txBody>
      </p:sp>
      <p:sp>
        <p:nvSpPr>
          <p:cNvPr id="3" name="Text Placeholder 2"/>
          <p:cNvSpPr>
            <a:spLocks noGrp="1"/>
          </p:cNvSpPr>
          <p:nvPr>
            <p:ph type="body" sz="quarter" idx="10"/>
          </p:nvPr>
        </p:nvSpPr>
        <p:spPr>
          <a:xfrm>
            <a:off x="211674" y="2438400"/>
            <a:ext cx="3445926" cy="3962400"/>
          </a:xfrm>
        </p:spPr>
        <p:txBody>
          <a:bodyPr rtlCol="0">
            <a:normAutofit fontScale="92500"/>
          </a:bodyPr>
          <a:lstStyle/>
          <a:p>
            <a:pPr>
              <a:buClr>
                <a:schemeClr val="tx1">
                  <a:lumMod val="75000"/>
                  <a:lumOff val="25000"/>
                </a:schemeClr>
              </a:buClr>
              <a:defRPr/>
            </a:pPr>
            <a:r>
              <a:rPr lang="en-US" b="1" dirty="0" smtClean="0">
                <a:solidFill>
                  <a:schemeClr val="tx1"/>
                </a:solidFill>
              </a:rPr>
              <a:t>Keep lawn mowed and remove leaf litter</a:t>
            </a:r>
          </a:p>
          <a:p>
            <a:pPr>
              <a:buClr>
                <a:schemeClr val="tx1">
                  <a:lumMod val="75000"/>
                  <a:lumOff val="25000"/>
                </a:schemeClr>
              </a:buClr>
              <a:defRPr/>
            </a:pPr>
            <a:r>
              <a:rPr lang="en-US" b="1" dirty="0" smtClean="0">
                <a:solidFill>
                  <a:schemeClr val="tx1"/>
                </a:solidFill>
              </a:rPr>
              <a:t>Remove brush, leaves by stonewalls, wood piles</a:t>
            </a:r>
          </a:p>
          <a:p>
            <a:pPr>
              <a:buClr>
                <a:schemeClr val="tx1">
                  <a:lumMod val="75000"/>
                  <a:lumOff val="25000"/>
                </a:schemeClr>
              </a:buClr>
              <a:defRPr/>
            </a:pPr>
            <a:r>
              <a:rPr lang="en-US" b="1" dirty="0" smtClean="0">
                <a:solidFill>
                  <a:schemeClr val="tx1"/>
                </a:solidFill>
              </a:rPr>
              <a:t>Consider moving woodpiles away from house</a:t>
            </a:r>
          </a:p>
          <a:p>
            <a:pPr>
              <a:buClr>
                <a:schemeClr val="tx1">
                  <a:lumMod val="75000"/>
                  <a:lumOff val="25000"/>
                </a:schemeClr>
              </a:buClr>
              <a:defRPr/>
            </a:pPr>
            <a:r>
              <a:rPr lang="en-US" b="1" dirty="0" smtClean="0">
                <a:solidFill>
                  <a:schemeClr val="tx1"/>
                </a:solidFill>
              </a:rPr>
              <a:t>Create a 3-foot wide border between edge of lawn/woods</a:t>
            </a:r>
          </a:p>
          <a:p>
            <a:pPr lvl="1">
              <a:buClr>
                <a:schemeClr val="tx1">
                  <a:lumMod val="75000"/>
                  <a:lumOff val="25000"/>
                </a:schemeClr>
              </a:buClr>
              <a:defRPr/>
            </a:pPr>
            <a:r>
              <a:rPr lang="en-US" b="1" dirty="0">
                <a:solidFill>
                  <a:schemeClr val="tx1"/>
                </a:solidFill>
              </a:rPr>
              <a:t>U</a:t>
            </a:r>
            <a:r>
              <a:rPr lang="en-US" b="1" dirty="0" smtClean="0">
                <a:solidFill>
                  <a:schemeClr val="tx1"/>
                </a:solidFill>
              </a:rPr>
              <a:t>se </a:t>
            </a:r>
            <a:r>
              <a:rPr lang="en-US" b="1" dirty="0" smtClean="0">
                <a:solidFill>
                  <a:schemeClr val="tx1"/>
                </a:solidFill>
              </a:rPr>
              <a:t>mulch</a:t>
            </a:r>
            <a:r>
              <a:rPr lang="en-US" b="1" dirty="0">
                <a:solidFill>
                  <a:schemeClr val="tx1"/>
                </a:solidFill>
              </a:rPr>
              <a:t>, wood </a:t>
            </a:r>
            <a:r>
              <a:rPr lang="en-US" b="1" dirty="0" smtClean="0">
                <a:solidFill>
                  <a:schemeClr val="tx1"/>
                </a:solidFill>
              </a:rPr>
              <a:t>chips, </a:t>
            </a:r>
            <a:r>
              <a:rPr lang="en-US" b="1" dirty="0">
                <a:solidFill>
                  <a:schemeClr val="tx1"/>
                </a:solidFill>
              </a:rPr>
              <a:t>or gravel</a:t>
            </a:r>
            <a:endParaRPr lang="en-US" b="1" dirty="0" smtClean="0">
              <a:solidFill>
                <a:schemeClr val="tx1"/>
              </a:solidFill>
            </a:endParaRPr>
          </a:p>
          <a:p>
            <a:pPr marL="0" indent="0" eaLnBrk="1" fontAlgn="auto" hangingPunct="1">
              <a:buClr>
                <a:schemeClr val="tx1">
                  <a:lumMod val="75000"/>
                  <a:lumOff val="25000"/>
                </a:schemeClr>
              </a:buClr>
              <a:buFontTx/>
              <a:buNone/>
              <a:defRPr/>
            </a:pPr>
            <a:endParaRPr lang="en-US" dirty="0">
              <a:solidFill>
                <a:schemeClr val="tx1">
                  <a:lumMod val="75000"/>
                  <a:lumOff val="25000"/>
                </a:schemeClr>
              </a:solidFill>
            </a:endParaRPr>
          </a:p>
        </p:txBody>
      </p:sp>
      <p:pic>
        <p:nvPicPr>
          <p:cNvPr id="6" name="Picture 5"/>
          <p:cNvPicPr/>
          <p:nvPr/>
        </p:nvPicPr>
        <p:blipFill rotWithShape="1">
          <a:blip r:embed="rId3"/>
          <a:srcRect l="18228" t="16000" r="17715" b="12317"/>
          <a:stretch/>
        </p:blipFill>
        <p:spPr bwMode="auto">
          <a:xfrm>
            <a:off x="3883817" y="2590800"/>
            <a:ext cx="4879975" cy="32781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4757" name="TextBox 1"/>
          <p:cNvSpPr txBox="1">
            <a:spLocks noChangeArrowheads="1"/>
          </p:cNvSpPr>
          <p:nvPr/>
        </p:nvSpPr>
        <p:spPr bwMode="auto">
          <a:xfrm>
            <a:off x="4114799" y="6053137"/>
            <a:ext cx="4418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a:hlinkClick r:id="rId4"/>
              </a:rPr>
              <a:t>http://www.cdc.gov/lyme/prev/in_the_yard.html</a:t>
            </a:r>
            <a:endParaRPr lang="en-US" altLang="en-US" sz="1600" dirty="0"/>
          </a:p>
        </p:txBody>
      </p:sp>
    </p:spTree>
    <p:extLst>
      <p:ext uri="{BB962C8B-B14F-4D97-AF65-F5344CB8AC3E}">
        <p14:creationId xmlns:p14="http://schemas.microsoft.com/office/powerpoint/2010/main" val="15868405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hitney.b.howe\Pictures\Before Tick intervention_CAES handbook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
            <a:ext cx="475456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Users\whitney.b.howe\Pictures\After tick intervention_CAES handbook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71875"/>
            <a:ext cx="475456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152400" y="632207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200" dirty="0" smtClean="0"/>
              <a:t>Source: Connecticut </a:t>
            </a:r>
            <a:r>
              <a:rPr lang="en-US" altLang="en-US" sz="1200" dirty="0"/>
              <a:t>Agricultural Experiment Station </a:t>
            </a:r>
          </a:p>
        </p:txBody>
      </p:sp>
      <p:sp>
        <p:nvSpPr>
          <p:cNvPr id="2" name="TextBox 1"/>
          <p:cNvSpPr txBox="1"/>
          <p:nvPr/>
        </p:nvSpPr>
        <p:spPr>
          <a:xfrm>
            <a:off x="457200" y="1834118"/>
            <a:ext cx="2397125" cy="707886"/>
          </a:xfrm>
          <a:prstGeom prst="rect">
            <a:avLst/>
          </a:prstGeom>
          <a:noFill/>
        </p:spPr>
        <p:txBody>
          <a:bodyPr wrap="square" rtlCol="0">
            <a:spAutoFit/>
          </a:bodyPr>
          <a:lstStyle/>
          <a:p>
            <a:r>
              <a:rPr lang="en-US" sz="4000" b="1" dirty="0" smtClean="0"/>
              <a:t>BEFORE</a:t>
            </a:r>
            <a:endParaRPr lang="en-US" sz="4000" b="1" dirty="0"/>
          </a:p>
        </p:txBody>
      </p:sp>
      <p:sp>
        <p:nvSpPr>
          <p:cNvPr id="6" name="TextBox 5"/>
          <p:cNvSpPr txBox="1"/>
          <p:nvPr/>
        </p:nvSpPr>
        <p:spPr>
          <a:xfrm>
            <a:off x="549275" y="4648200"/>
            <a:ext cx="2397125" cy="707886"/>
          </a:xfrm>
          <a:prstGeom prst="rect">
            <a:avLst/>
          </a:prstGeom>
          <a:noFill/>
        </p:spPr>
        <p:txBody>
          <a:bodyPr wrap="square" rtlCol="0">
            <a:spAutoFit/>
          </a:bodyPr>
          <a:lstStyle/>
          <a:p>
            <a:r>
              <a:rPr lang="en-US" sz="4000" b="1" dirty="0" smtClean="0"/>
              <a:t>AFTER</a:t>
            </a:r>
            <a:endParaRPr lang="en-US" sz="4000" b="1" dirty="0"/>
          </a:p>
        </p:txBody>
      </p:sp>
    </p:spTree>
    <p:extLst>
      <p:ext uri="{BB962C8B-B14F-4D97-AF65-F5344CB8AC3E}">
        <p14:creationId xmlns:p14="http://schemas.microsoft.com/office/powerpoint/2010/main" val="6542629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If I have found a tick on me how do I remove it?</a:t>
            </a:r>
            <a:endParaRPr lang="en-US" b="1" dirty="0">
              <a:solidFill>
                <a:schemeClr val="tx1"/>
              </a:solidFill>
            </a:endParaRPr>
          </a:p>
        </p:txBody>
      </p:sp>
      <p:sp>
        <p:nvSpPr>
          <p:cNvPr id="3" name="Content Placeholder 2"/>
          <p:cNvSpPr>
            <a:spLocks noGrp="1"/>
          </p:cNvSpPr>
          <p:nvPr>
            <p:ph sz="quarter" idx="13"/>
          </p:nvPr>
        </p:nvSpPr>
        <p:spPr>
          <a:xfrm>
            <a:off x="676655" y="2438400"/>
            <a:ext cx="3822192" cy="1207008"/>
          </a:xfrm>
        </p:spPr>
        <p:txBody>
          <a:bodyPr numCol="1">
            <a:normAutofit/>
          </a:bodyPr>
          <a:lstStyle/>
          <a:p>
            <a:pPr marL="0" marR="0" lvl="0" indent="0">
              <a:spcBef>
                <a:spcPts val="150"/>
              </a:spcBef>
              <a:spcAft>
                <a:spcPts val="900"/>
              </a:spcAft>
              <a:buClrTx/>
              <a:buNone/>
            </a:pPr>
            <a:r>
              <a:rPr lang="en-US" b="1" dirty="0" smtClean="0">
                <a:solidFill>
                  <a:schemeClr val="tx1"/>
                </a:solidFill>
                <a:latin typeface="+mj-lt"/>
                <a:ea typeface="Times New Roman"/>
                <a:cs typeface="Arial"/>
              </a:rPr>
              <a:t>1. Grasp </a:t>
            </a:r>
            <a:r>
              <a:rPr lang="en-US" b="1" dirty="0">
                <a:solidFill>
                  <a:schemeClr val="tx1"/>
                </a:solidFill>
                <a:latin typeface="+mj-lt"/>
                <a:ea typeface="Times New Roman"/>
                <a:cs typeface="Arial"/>
              </a:rPr>
              <a:t>the tick </a:t>
            </a:r>
            <a:r>
              <a:rPr lang="en-US" b="1" dirty="0" smtClean="0">
                <a:solidFill>
                  <a:schemeClr val="tx1"/>
                </a:solidFill>
                <a:latin typeface="+mj-lt"/>
                <a:ea typeface="Times New Roman"/>
                <a:cs typeface="Arial"/>
              </a:rPr>
              <a:t>with fine-tipped tweezers </a:t>
            </a:r>
            <a:r>
              <a:rPr lang="en-US" b="1" dirty="0">
                <a:solidFill>
                  <a:schemeClr val="tx1"/>
                </a:solidFill>
                <a:latin typeface="+mj-lt"/>
                <a:ea typeface="Times New Roman"/>
                <a:cs typeface="Arial"/>
              </a:rPr>
              <a:t>as close to the skin as </a:t>
            </a:r>
            <a:r>
              <a:rPr lang="en-US" b="1" dirty="0" smtClean="0">
                <a:solidFill>
                  <a:schemeClr val="tx1"/>
                </a:solidFill>
                <a:latin typeface="+mj-lt"/>
                <a:ea typeface="Times New Roman"/>
                <a:cs typeface="Arial"/>
              </a:rPr>
              <a:t>possible.</a:t>
            </a:r>
            <a:endParaRPr lang="en-US" sz="1800" dirty="0" smtClean="0">
              <a:solidFill>
                <a:schemeClr val="tx1"/>
              </a:solidFill>
              <a:latin typeface="Calibri"/>
              <a:ea typeface="Calibri"/>
              <a:cs typeface="Times New Roman"/>
            </a:endParaRPr>
          </a:p>
        </p:txBody>
      </p:sp>
      <p:sp>
        <p:nvSpPr>
          <p:cNvPr id="4" name="Content Placeholder 3"/>
          <p:cNvSpPr>
            <a:spLocks noGrp="1"/>
          </p:cNvSpPr>
          <p:nvPr>
            <p:ph sz="quarter" idx="14"/>
          </p:nvPr>
        </p:nvSpPr>
        <p:spPr>
          <a:xfrm>
            <a:off x="4645152" y="2438400"/>
            <a:ext cx="3822192" cy="1283208"/>
          </a:xfrm>
        </p:spPr>
        <p:txBody>
          <a:bodyPr/>
          <a:lstStyle/>
          <a:p>
            <a:pPr marL="0" lvl="0" indent="0">
              <a:buNone/>
            </a:pPr>
            <a:r>
              <a:rPr lang="en-US" b="1" dirty="0" smtClean="0">
                <a:solidFill>
                  <a:schemeClr val="tx1"/>
                </a:solidFill>
                <a:latin typeface="+mj-lt"/>
                <a:ea typeface="Times New Roman"/>
                <a:cs typeface="Arial"/>
              </a:rPr>
              <a:t>2. Pull </a:t>
            </a:r>
            <a:r>
              <a:rPr lang="en-US" b="1" dirty="0">
                <a:solidFill>
                  <a:schemeClr val="tx1"/>
                </a:solidFill>
                <a:latin typeface="+mj-lt"/>
                <a:ea typeface="Times New Roman"/>
                <a:cs typeface="Arial"/>
              </a:rPr>
              <a:t>outward with steady pressure. Make sure not to twist or jerk the tick.</a:t>
            </a:r>
            <a:endParaRPr lang="en-US" sz="2000" b="1" dirty="0">
              <a:solidFill>
                <a:schemeClr val="tx1"/>
              </a:solidFill>
              <a:latin typeface="+mj-lt"/>
              <a:ea typeface="Calibri"/>
              <a:cs typeface="Times New Roman"/>
            </a:endParaRP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2" t="13203" r="28268" b="25311"/>
          <a:stretch/>
        </p:blipFill>
        <p:spPr bwMode="auto">
          <a:xfrm>
            <a:off x="1228725" y="3867150"/>
            <a:ext cx="1685925" cy="201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weezers pulling a tick away from the skin in an upward mo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62400"/>
            <a:ext cx="1756458" cy="180672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7142" y="6027003"/>
            <a:ext cx="8385858" cy="830997"/>
          </a:xfrm>
          <a:prstGeom prst="rect">
            <a:avLst/>
          </a:prstGeom>
          <a:noFill/>
        </p:spPr>
        <p:txBody>
          <a:bodyPr wrap="square" rtlCol="0">
            <a:spAutoFit/>
          </a:bodyPr>
          <a:lstStyle/>
          <a:p>
            <a:pPr algn="ctr"/>
            <a:r>
              <a:rPr lang="en-US" sz="2400" b="1" dirty="0" smtClean="0">
                <a:solidFill>
                  <a:schemeClr val="tx1">
                    <a:lumMod val="95000"/>
                    <a:lumOff val="5000"/>
                  </a:schemeClr>
                </a:solidFill>
                <a:latin typeface="+mj-lt"/>
              </a:rPr>
              <a:t>*Do not use petroleum jelly, nail polish or direct heat to remove ticks*</a:t>
            </a:r>
            <a:endParaRPr lang="en-US" sz="2400" b="1" dirty="0">
              <a:solidFill>
                <a:schemeClr val="tx1">
                  <a:lumMod val="95000"/>
                  <a:lumOff val="5000"/>
                </a:schemeClr>
              </a:solidFill>
              <a:latin typeface="+mj-lt"/>
            </a:endParaRPr>
          </a:p>
        </p:txBody>
      </p:sp>
    </p:spTree>
    <p:extLst>
      <p:ext uri="{BB962C8B-B14F-4D97-AF65-F5344CB8AC3E}">
        <p14:creationId xmlns:p14="http://schemas.microsoft.com/office/powerpoint/2010/main" val="3006583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algn="ctr" eaLnBrk="1" hangingPunct="1"/>
            <a:r>
              <a:rPr lang="en-US" altLang="en-US" sz="5400" b="1" dirty="0" smtClean="0">
                <a:solidFill>
                  <a:schemeClr val="tx1"/>
                </a:solidFill>
                <a:cs typeface="Trebuchet MS" pitchFamily="34" charset="0"/>
              </a:rPr>
              <a:t>Tick Removal</a:t>
            </a:r>
          </a:p>
        </p:txBody>
      </p:sp>
      <p:sp>
        <p:nvSpPr>
          <p:cNvPr id="79875" name="Text Placeholder 2"/>
          <p:cNvSpPr>
            <a:spLocks noGrp="1"/>
          </p:cNvSpPr>
          <p:nvPr>
            <p:ph type="body" sz="quarter" idx="10"/>
          </p:nvPr>
        </p:nvSpPr>
        <p:spPr>
          <a:xfrm>
            <a:off x="685800" y="2209800"/>
            <a:ext cx="5715000" cy="3194050"/>
          </a:xfrm>
        </p:spPr>
        <p:txBody>
          <a:bodyPr>
            <a:noAutofit/>
          </a:bodyPr>
          <a:lstStyle/>
          <a:p>
            <a:pPr eaLnBrk="1" hangingPunct="1">
              <a:buClr>
                <a:schemeClr val="tx1"/>
              </a:buClr>
            </a:pPr>
            <a:r>
              <a:rPr lang="en-US" altLang="en-US" sz="3600" b="1" dirty="0" smtClean="0">
                <a:solidFill>
                  <a:schemeClr val="tx1"/>
                </a:solidFill>
              </a:rPr>
              <a:t>Do </a:t>
            </a:r>
            <a:r>
              <a:rPr lang="en-US" altLang="en-US" sz="3600" b="1" u="sng" dirty="0" smtClean="0">
                <a:solidFill>
                  <a:schemeClr val="tx1"/>
                </a:solidFill>
              </a:rPr>
              <a:t>NOT</a:t>
            </a:r>
            <a:r>
              <a:rPr lang="en-US" altLang="en-US" sz="3600" b="1" dirty="0" smtClean="0">
                <a:solidFill>
                  <a:schemeClr val="tx1"/>
                </a:solidFill>
              </a:rPr>
              <a:t>:</a:t>
            </a:r>
          </a:p>
          <a:p>
            <a:pPr lvl="1" eaLnBrk="1" hangingPunct="1">
              <a:buClr>
                <a:schemeClr val="tx1"/>
              </a:buClr>
            </a:pPr>
            <a:r>
              <a:rPr lang="en-US" altLang="en-US" sz="3200" b="1" dirty="0" smtClean="0">
                <a:solidFill>
                  <a:schemeClr val="tx1"/>
                </a:solidFill>
              </a:rPr>
              <a:t>Twist or jerk the tick</a:t>
            </a:r>
          </a:p>
          <a:p>
            <a:pPr lvl="1" eaLnBrk="1" hangingPunct="1">
              <a:buClr>
                <a:schemeClr val="tx1"/>
              </a:buClr>
            </a:pPr>
            <a:r>
              <a:rPr lang="en-US" altLang="en-US" sz="3200" b="1" dirty="0" smtClean="0">
                <a:solidFill>
                  <a:schemeClr val="tx1"/>
                </a:solidFill>
              </a:rPr>
              <a:t>Squeeze the tick</a:t>
            </a:r>
          </a:p>
          <a:p>
            <a:pPr lvl="1" eaLnBrk="1" hangingPunct="1">
              <a:buClr>
                <a:schemeClr val="tx1"/>
              </a:buClr>
            </a:pPr>
            <a:r>
              <a:rPr lang="en-US" altLang="en-US" sz="3200" b="1" dirty="0" smtClean="0">
                <a:solidFill>
                  <a:schemeClr val="tx1"/>
                </a:solidFill>
              </a:rPr>
              <a:t>Rub petroleum jelly on the tick</a:t>
            </a:r>
          </a:p>
          <a:p>
            <a:pPr lvl="1" eaLnBrk="1" hangingPunct="1">
              <a:buClr>
                <a:schemeClr val="tx1"/>
              </a:buClr>
            </a:pPr>
            <a:r>
              <a:rPr lang="en-US" altLang="en-US" sz="3200" b="1" dirty="0" smtClean="0">
                <a:solidFill>
                  <a:schemeClr val="tx1"/>
                </a:solidFill>
              </a:rPr>
              <a:t>Pour kerosene or nail polish on the tick</a:t>
            </a:r>
          </a:p>
          <a:p>
            <a:pPr lvl="1" eaLnBrk="1" hangingPunct="1">
              <a:buClr>
                <a:schemeClr val="tx1"/>
              </a:buClr>
            </a:pPr>
            <a:r>
              <a:rPr lang="en-US" altLang="en-US" sz="3200" b="1" dirty="0" smtClean="0">
                <a:solidFill>
                  <a:schemeClr val="tx1"/>
                </a:solidFill>
              </a:rPr>
              <a:t>Use a hot match or cigarette</a:t>
            </a:r>
          </a:p>
        </p:txBody>
      </p:sp>
      <p:pic>
        <p:nvPicPr>
          <p:cNvPr id="2050" name="Picture 2" descr="C:\Users\conleya\AppData\Local\Microsoft\Windows\Temporary Internet Files\Content.IE5\AG4TXEHF\MC9002909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848" y="2590800"/>
            <a:ext cx="1671873" cy="155870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290009" y="4495800"/>
            <a:ext cx="1507326" cy="1847850"/>
            <a:chOff x="7391400" y="3429000"/>
            <a:chExt cx="1507326" cy="1847850"/>
          </a:xfrm>
        </p:grpSpPr>
        <p:pic>
          <p:nvPicPr>
            <p:cNvPr id="2052" name="Picture 4" descr="C:\Users\conleya\AppData\Local\Microsoft\Windows\Temporary Internet Files\Content.IE5\ZD3DVJSE\MP9003374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429000"/>
              <a:ext cx="1304544"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7531698" y="3752850"/>
              <a:ext cx="1367028" cy="1524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86606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46" y="533400"/>
            <a:ext cx="8229600" cy="1252728"/>
          </a:xfrm>
        </p:spPr>
        <p:txBody>
          <a:bodyPr rtlCol="0">
            <a:noAutofit/>
          </a:bodyPr>
          <a:lstStyle/>
          <a:p>
            <a:pPr algn="ctr" eaLnBrk="1" fontAlgn="auto" hangingPunct="1">
              <a:spcAft>
                <a:spcPts val="0"/>
              </a:spcAft>
              <a:defRPr/>
            </a:pPr>
            <a:r>
              <a:rPr lang="en-US" b="1" dirty="0">
                <a:solidFill>
                  <a:schemeClr val="tx1"/>
                </a:solidFill>
                <a:ea typeface="+mj-ea"/>
              </a:rPr>
              <a:t>Types of </a:t>
            </a:r>
            <a:r>
              <a:rPr lang="en-US" b="1" dirty="0" smtClean="0">
                <a:solidFill>
                  <a:schemeClr val="tx1"/>
                </a:solidFill>
                <a:ea typeface="+mj-ea"/>
              </a:rPr>
              <a:t>Repellents</a:t>
            </a:r>
            <a:br>
              <a:rPr lang="en-US" b="1" dirty="0" smtClean="0">
                <a:solidFill>
                  <a:schemeClr val="tx1"/>
                </a:solidFill>
                <a:ea typeface="+mj-ea"/>
              </a:rPr>
            </a:br>
            <a:r>
              <a:rPr lang="en-US" sz="2400" b="1" dirty="0" smtClean="0">
                <a:solidFill>
                  <a:schemeClr val="tx1"/>
                </a:solidFill>
                <a:ea typeface="+mj-ea"/>
              </a:rPr>
              <a:t>*Use </a:t>
            </a:r>
            <a:r>
              <a:rPr lang="en-US" sz="2400" b="1" dirty="0">
                <a:solidFill>
                  <a:schemeClr val="tx1"/>
                </a:solidFill>
                <a:ea typeface="+mj-ea"/>
              </a:rPr>
              <a:t>EPA registered </a:t>
            </a:r>
            <a:r>
              <a:rPr lang="en-US" sz="2400" b="1" dirty="0" smtClean="0">
                <a:solidFill>
                  <a:schemeClr val="tx1"/>
                </a:solidFill>
                <a:ea typeface="+mj-ea"/>
              </a:rPr>
              <a:t>repellents as directed by label</a:t>
            </a:r>
            <a:r>
              <a:rPr lang="en-US" b="1" dirty="0">
                <a:solidFill>
                  <a:schemeClr val="tx1"/>
                </a:solidFill>
                <a:ea typeface="+mj-ea"/>
              </a:rPr>
              <a:t/>
            </a:r>
            <a:br>
              <a:rPr lang="en-US" b="1" dirty="0">
                <a:solidFill>
                  <a:schemeClr val="tx1"/>
                </a:solidFill>
                <a:ea typeface="+mj-ea"/>
              </a:rPr>
            </a:br>
            <a:endParaRPr b="1" dirty="0">
              <a:solidFill>
                <a:schemeClr val="tx1"/>
              </a:solidFill>
              <a:ea typeface="+mj-ea"/>
            </a:endParaRPr>
          </a:p>
        </p:txBody>
      </p:sp>
      <p:sp>
        <p:nvSpPr>
          <p:cNvPr id="4" name="Text Placeholder 3"/>
          <p:cNvSpPr>
            <a:spLocks noGrp="1"/>
          </p:cNvSpPr>
          <p:nvPr>
            <p:ph type="body" sz="quarter" idx="10"/>
          </p:nvPr>
        </p:nvSpPr>
        <p:spPr>
          <a:xfrm>
            <a:off x="304800" y="2209800"/>
            <a:ext cx="4419600" cy="4378325"/>
          </a:xfrm>
        </p:spPr>
        <p:txBody>
          <a:bodyPr rtlCol="0">
            <a:normAutofit/>
          </a:bodyPr>
          <a:lstStyle/>
          <a:p>
            <a:pPr>
              <a:buClr>
                <a:schemeClr val="tx1">
                  <a:lumMod val="75000"/>
                  <a:lumOff val="25000"/>
                </a:schemeClr>
              </a:buClr>
              <a:defRPr/>
            </a:pPr>
            <a:r>
              <a:rPr lang="en-US" sz="2400" b="1" dirty="0" smtClean="0">
                <a:solidFill>
                  <a:schemeClr val="tx1"/>
                </a:solidFill>
              </a:rPr>
              <a:t>DEET</a:t>
            </a:r>
            <a:endParaRPr lang="en-US" sz="2400" b="1" dirty="0" smtClean="0">
              <a:solidFill>
                <a:schemeClr val="tx1"/>
              </a:solidFill>
            </a:endParaRPr>
          </a:p>
          <a:p>
            <a:pPr lvl="1">
              <a:buClr>
                <a:schemeClr val="tx1">
                  <a:lumMod val="75000"/>
                  <a:lumOff val="25000"/>
                </a:schemeClr>
              </a:buClr>
              <a:defRPr/>
            </a:pPr>
            <a:r>
              <a:rPr lang="en-US" sz="2100" b="1" dirty="0" smtClean="0">
                <a:solidFill>
                  <a:schemeClr val="tx1"/>
                </a:solidFill>
              </a:rPr>
              <a:t>Mosquitoes and </a:t>
            </a:r>
            <a:r>
              <a:rPr lang="en-US" sz="2100" b="1" dirty="0" smtClean="0">
                <a:solidFill>
                  <a:schemeClr val="tx1"/>
                </a:solidFill>
              </a:rPr>
              <a:t>Ticks</a:t>
            </a:r>
            <a:endParaRPr lang="en-US" sz="2100" b="1" dirty="0" smtClean="0">
              <a:solidFill>
                <a:schemeClr val="tx1"/>
              </a:solidFill>
            </a:endParaRPr>
          </a:p>
          <a:p>
            <a:pPr>
              <a:buClr>
                <a:schemeClr val="tx1">
                  <a:lumMod val="75000"/>
                  <a:lumOff val="25000"/>
                </a:schemeClr>
              </a:buClr>
              <a:defRPr/>
            </a:pPr>
            <a:r>
              <a:rPr lang="en-US" sz="2400" b="1" dirty="0">
                <a:solidFill>
                  <a:schemeClr val="tx1"/>
                </a:solidFill>
              </a:rPr>
              <a:t>Oil of Lemon </a:t>
            </a:r>
            <a:r>
              <a:rPr lang="en-US" sz="2400" b="1" dirty="0" smtClean="0">
                <a:solidFill>
                  <a:schemeClr val="tx1"/>
                </a:solidFill>
              </a:rPr>
              <a:t>Eucalyptus</a:t>
            </a:r>
          </a:p>
          <a:p>
            <a:pPr lvl="1">
              <a:buClr>
                <a:schemeClr val="tx1">
                  <a:lumMod val="75000"/>
                  <a:lumOff val="25000"/>
                </a:schemeClr>
              </a:buClr>
              <a:defRPr/>
            </a:pPr>
            <a:r>
              <a:rPr lang="en-US" sz="2100" b="1" dirty="0" smtClean="0">
                <a:solidFill>
                  <a:schemeClr val="tx1"/>
                </a:solidFill>
              </a:rPr>
              <a:t>Mosquitoes </a:t>
            </a:r>
            <a:r>
              <a:rPr lang="en-US" sz="2100" b="1" dirty="0">
                <a:solidFill>
                  <a:schemeClr val="tx1"/>
                </a:solidFill>
              </a:rPr>
              <a:t>and </a:t>
            </a:r>
            <a:r>
              <a:rPr lang="en-US" sz="2100" b="1" dirty="0" smtClean="0">
                <a:solidFill>
                  <a:schemeClr val="tx1"/>
                </a:solidFill>
              </a:rPr>
              <a:t>Ticks</a:t>
            </a:r>
            <a:endParaRPr lang="en-US" sz="2100" b="1" dirty="0" smtClean="0">
              <a:solidFill>
                <a:schemeClr val="tx1"/>
              </a:solidFill>
            </a:endParaRPr>
          </a:p>
          <a:p>
            <a:pPr>
              <a:buClr>
                <a:schemeClr val="tx1">
                  <a:lumMod val="75000"/>
                  <a:lumOff val="25000"/>
                </a:schemeClr>
              </a:buClr>
              <a:defRPr/>
            </a:pPr>
            <a:r>
              <a:rPr lang="en-US" sz="2400" b="1" dirty="0" err="1">
                <a:solidFill>
                  <a:schemeClr val="tx1"/>
                </a:solidFill>
              </a:rPr>
              <a:t>Picaridin</a:t>
            </a:r>
            <a:endParaRPr lang="en-US" sz="2400" b="1" dirty="0">
              <a:solidFill>
                <a:schemeClr val="tx1"/>
              </a:solidFill>
            </a:endParaRPr>
          </a:p>
          <a:p>
            <a:pPr lvl="1">
              <a:buClr>
                <a:schemeClr val="tx1">
                  <a:lumMod val="75000"/>
                  <a:lumOff val="25000"/>
                </a:schemeClr>
              </a:buClr>
              <a:defRPr/>
            </a:pPr>
            <a:r>
              <a:rPr lang="en-US" sz="2100" b="1" dirty="0" smtClean="0">
                <a:solidFill>
                  <a:schemeClr val="tx1"/>
                </a:solidFill>
              </a:rPr>
              <a:t>Mosquitoes</a:t>
            </a:r>
            <a:endParaRPr lang="en-US" sz="2400" b="1" dirty="0" smtClean="0">
              <a:solidFill>
                <a:schemeClr val="tx1"/>
              </a:solidFill>
            </a:endParaRPr>
          </a:p>
          <a:p>
            <a:pPr>
              <a:buClr>
                <a:schemeClr val="tx1">
                  <a:lumMod val="75000"/>
                  <a:lumOff val="25000"/>
                </a:schemeClr>
              </a:buClr>
              <a:defRPr/>
            </a:pPr>
            <a:r>
              <a:rPr lang="en-US" sz="2400" b="1" dirty="0">
                <a:solidFill>
                  <a:schemeClr val="tx1"/>
                </a:solidFill>
              </a:rPr>
              <a:t> </a:t>
            </a:r>
            <a:r>
              <a:rPr lang="en-US" sz="2400" b="1" dirty="0" err="1">
                <a:solidFill>
                  <a:schemeClr val="tx1"/>
                </a:solidFill>
              </a:rPr>
              <a:t>Permethrin</a:t>
            </a:r>
            <a:r>
              <a:rPr lang="en-US" sz="2400" b="1" dirty="0">
                <a:solidFill>
                  <a:schemeClr val="tx1"/>
                </a:solidFill>
              </a:rPr>
              <a:t> </a:t>
            </a:r>
          </a:p>
          <a:p>
            <a:pPr lvl="1">
              <a:buClr>
                <a:schemeClr val="tx1">
                  <a:lumMod val="75000"/>
                  <a:lumOff val="25000"/>
                </a:schemeClr>
              </a:buClr>
              <a:defRPr/>
            </a:pPr>
            <a:r>
              <a:rPr lang="en-US" sz="2100" b="1" dirty="0">
                <a:solidFill>
                  <a:schemeClr val="tx1"/>
                </a:solidFill>
              </a:rPr>
              <a:t>Mosquitoes and Ticks</a:t>
            </a:r>
          </a:p>
          <a:p>
            <a:pPr lvl="1">
              <a:buClr>
                <a:schemeClr val="tx1">
                  <a:lumMod val="75000"/>
                  <a:lumOff val="25000"/>
                </a:schemeClr>
              </a:buClr>
              <a:defRPr/>
            </a:pPr>
            <a:r>
              <a:rPr lang="en-US" sz="2100" b="1" dirty="0">
                <a:solidFill>
                  <a:schemeClr val="tx1"/>
                </a:solidFill>
              </a:rPr>
              <a:t>Applied to clothing</a:t>
            </a:r>
          </a:p>
          <a:p>
            <a:pPr lvl="1">
              <a:buClr>
                <a:schemeClr val="tx1">
                  <a:lumMod val="75000"/>
                  <a:lumOff val="25000"/>
                </a:schemeClr>
              </a:buClr>
              <a:defRPr/>
            </a:pPr>
            <a:r>
              <a:rPr lang="en-US" sz="2100" b="1" dirty="0" err="1">
                <a:solidFill>
                  <a:schemeClr val="tx1"/>
                </a:solidFill>
              </a:rPr>
              <a:t>Permethrin</a:t>
            </a:r>
            <a:r>
              <a:rPr lang="en-US" sz="2100" b="1" dirty="0">
                <a:solidFill>
                  <a:schemeClr val="tx1"/>
                </a:solidFill>
              </a:rPr>
              <a:t> impregnated clothing</a:t>
            </a:r>
          </a:p>
          <a:p>
            <a:pPr marL="0" indent="0" eaLnBrk="1" fontAlgn="auto" hangingPunct="1">
              <a:buClr>
                <a:schemeClr val="tx1">
                  <a:lumMod val="75000"/>
                  <a:lumOff val="25000"/>
                </a:schemeClr>
              </a:buClr>
              <a:buFontTx/>
              <a:buNone/>
              <a:defRPr/>
            </a:pPr>
            <a:endParaRPr lang="en-US" dirty="0">
              <a:solidFill>
                <a:schemeClr val="tx1">
                  <a:lumMod val="75000"/>
                  <a:lumOff val="25000"/>
                </a:schemeClr>
              </a:solidFill>
            </a:endParaRPr>
          </a:p>
          <a:p>
            <a:pPr eaLnBrk="1" fontAlgn="auto" hangingPunct="1">
              <a:buClr>
                <a:schemeClr val="tx1">
                  <a:lumMod val="75000"/>
                  <a:lumOff val="25000"/>
                </a:schemeClr>
              </a:buClr>
              <a:buFont typeface="Wingdings 2" charset="2"/>
              <a:buChar char=""/>
              <a:defRPr/>
            </a:pPr>
            <a:endParaRPr lang="en-US" dirty="0" smtClean="0">
              <a:solidFill>
                <a:schemeClr val="tx1">
                  <a:lumMod val="75000"/>
                  <a:lumOff val="25000"/>
                </a:schemeClr>
              </a:solidFill>
            </a:endParaRPr>
          </a:p>
        </p:txBody>
      </p:sp>
      <p:pic>
        <p:nvPicPr>
          <p:cNvPr id="3074" name="Picture 2" descr="http://t0.gstatic.com/images?q=tbn:ANd9GcQL9Bq6nMwLSgtaXVjOWe6SqxoYT1E9_3djeiOcdbQ5JuDdAjz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48000"/>
            <a:ext cx="3810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984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p:cNvSpPr>
          <p:nvPr>
            <p:ph type="title"/>
          </p:nvPr>
        </p:nvSpPr>
        <p:spPr/>
        <p:txBody>
          <a:bodyPr>
            <a:normAutofit/>
          </a:bodyPr>
          <a:lstStyle/>
          <a:p>
            <a:pPr eaLnBrk="1" hangingPunct="1"/>
            <a:r>
              <a:rPr lang="en-US" altLang="en-US" sz="4800" b="1" dirty="0" smtClean="0">
                <a:solidFill>
                  <a:schemeClr val="tx1"/>
                </a:solidFill>
                <a:cs typeface="Trebuchet MS" pitchFamily="34" charset="0"/>
              </a:rPr>
              <a:t>Acknowledgments</a:t>
            </a:r>
          </a:p>
        </p:txBody>
      </p:sp>
      <p:sp>
        <p:nvSpPr>
          <p:cNvPr id="81923" name="Rectangle 7"/>
          <p:cNvSpPr>
            <a:spLocks noGrp="1"/>
          </p:cNvSpPr>
          <p:nvPr>
            <p:ph idx="1"/>
          </p:nvPr>
        </p:nvSpPr>
        <p:spPr>
          <a:xfrm>
            <a:off x="381000" y="2461759"/>
            <a:ext cx="3810000" cy="4243842"/>
          </a:xfrm>
        </p:spPr>
        <p:txBody>
          <a:bodyPr/>
          <a:lstStyle/>
          <a:p>
            <a:pPr eaLnBrk="1" hangingPunct="1">
              <a:buClr>
                <a:schemeClr val="tx1"/>
              </a:buClr>
            </a:pPr>
            <a:r>
              <a:rPr lang="en-US" altLang="en-US" b="1" dirty="0" smtClean="0">
                <a:solidFill>
                  <a:schemeClr val="tx1"/>
                </a:solidFill>
              </a:rPr>
              <a:t>City of Nashua, Division of Public Health and Community Services</a:t>
            </a:r>
          </a:p>
          <a:p>
            <a:pPr eaLnBrk="1" hangingPunct="1">
              <a:buClr>
                <a:schemeClr val="tx1"/>
              </a:buClr>
            </a:pPr>
            <a:endParaRPr lang="en-US" altLang="en-US" b="1" dirty="0">
              <a:solidFill>
                <a:schemeClr val="tx1"/>
              </a:solidFill>
            </a:endParaRPr>
          </a:p>
          <a:p>
            <a:pPr eaLnBrk="1" hangingPunct="1">
              <a:buClr>
                <a:schemeClr val="tx1"/>
              </a:buClr>
            </a:pPr>
            <a:r>
              <a:rPr lang="en-US" altLang="en-US" b="1" dirty="0" smtClean="0">
                <a:solidFill>
                  <a:schemeClr val="tx1"/>
                </a:solidFill>
              </a:rPr>
              <a:t>NH </a:t>
            </a:r>
            <a:r>
              <a:rPr lang="en-US" altLang="en-US" b="1" dirty="0" smtClean="0">
                <a:solidFill>
                  <a:schemeClr val="tx1"/>
                </a:solidFill>
              </a:rPr>
              <a:t>DHHS Division of Public Health </a:t>
            </a:r>
            <a:r>
              <a:rPr lang="en-US" altLang="en-US" b="1" dirty="0" smtClean="0">
                <a:solidFill>
                  <a:schemeClr val="tx1"/>
                </a:solidFill>
              </a:rPr>
              <a:t>Services</a:t>
            </a:r>
            <a:endParaRPr lang="en-US" altLang="en-US" b="1"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895600"/>
            <a:ext cx="4165600" cy="3124200"/>
          </a:xfrm>
          <a:prstGeom prst="rect">
            <a:avLst/>
          </a:prstGeom>
        </p:spPr>
      </p:pic>
    </p:spTree>
    <p:extLst>
      <p:ext uri="{BB962C8B-B14F-4D97-AF65-F5344CB8AC3E}">
        <p14:creationId xmlns:p14="http://schemas.microsoft.com/office/powerpoint/2010/main" val="3023822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4038600"/>
          </a:xfrm>
        </p:spPr>
        <p:txBody>
          <a:bodyPr>
            <a:normAutofit/>
          </a:bodyPr>
          <a:lstStyle/>
          <a:p>
            <a:r>
              <a:rPr lang="en-US" sz="3200" b="1" dirty="0" smtClean="0">
                <a:solidFill>
                  <a:schemeClr val="tx1"/>
                </a:solidFill>
              </a:rPr>
              <a:t>For more general information on Lyme disease visit:</a:t>
            </a:r>
          </a:p>
          <a:p>
            <a:pPr lvl="1"/>
            <a:r>
              <a:rPr lang="en-US" sz="2800" b="1" dirty="0" smtClean="0">
                <a:hlinkClick r:id="rId2"/>
              </a:rPr>
              <a:t>http://www.cdc.gov/lyme</a:t>
            </a:r>
            <a:endParaRPr lang="en-US" sz="2800" b="1" dirty="0"/>
          </a:p>
          <a:p>
            <a:r>
              <a:rPr lang="en-US" sz="3200" b="1" dirty="0" smtClean="0">
                <a:solidFill>
                  <a:schemeClr val="tx1"/>
                </a:solidFill>
              </a:rPr>
              <a:t>For a list of tick repellents visit:</a:t>
            </a:r>
          </a:p>
          <a:p>
            <a:pPr lvl="1"/>
            <a:r>
              <a:rPr lang="en-US" sz="2800" b="1" dirty="0" smtClean="0">
                <a:hlinkClick r:id="rId3"/>
              </a:rPr>
              <a:t>http://cfpub.epa.gov/oppref/insect/</a:t>
            </a:r>
            <a:endParaRPr lang="en-US" sz="2800" b="1" dirty="0" smtClean="0"/>
          </a:p>
          <a:p>
            <a:r>
              <a:rPr lang="en-US" sz="3200" b="1" dirty="0" smtClean="0">
                <a:solidFill>
                  <a:schemeClr val="tx1"/>
                </a:solidFill>
              </a:rPr>
              <a:t>For guides, activities and distributable items visit: </a:t>
            </a:r>
            <a:r>
              <a:rPr lang="en-US" sz="2800" b="1" u="sng" dirty="0" smtClean="0">
                <a:hlinkClick r:id="rId4"/>
              </a:rPr>
              <a:t>http</a:t>
            </a:r>
            <a:r>
              <a:rPr lang="en-US" sz="2800" b="1" u="sng" dirty="0">
                <a:hlinkClick r:id="rId4"/>
              </a:rPr>
              <a:t>://bit.ly/YEIq8q</a:t>
            </a:r>
            <a:endParaRPr lang="en-US" sz="2800" b="1" dirty="0"/>
          </a:p>
          <a:p>
            <a:endParaRPr lang="en-US" sz="3200" b="1" dirty="0" smtClean="0">
              <a:solidFill>
                <a:schemeClr val="tx1"/>
              </a:solidFill>
            </a:endParaRPr>
          </a:p>
        </p:txBody>
      </p:sp>
      <p:sp>
        <p:nvSpPr>
          <p:cNvPr id="3" name="Title 2"/>
          <p:cNvSpPr>
            <a:spLocks noGrp="1"/>
          </p:cNvSpPr>
          <p:nvPr>
            <p:ph type="title"/>
          </p:nvPr>
        </p:nvSpPr>
        <p:spPr/>
        <p:txBody>
          <a:bodyPr/>
          <a:lstStyle/>
          <a:p>
            <a:r>
              <a:rPr lang="en-US" b="1" dirty="0" smtClean="0">
                <a:solidFill>
                  <a:schemeClr val="tx1"/>
                </a:solidFill>
              </a:rPr>
              <a:t>Helpful Resources</a:t>
            </a:r>
            <a:endParaRPr lang="en-US" b="1" dirty="0">
              <a:solidFill>
                <a:schemeClr val="tx1"/>
              </a:solidFill>
            </a:endParaRPr>
          </a:p>
        </p:txBody>
      </p:sp>
    </p:spTree>
    <p:extLst>
      <p:ext uri="{BB962C8B-B14F-4D97-AF65-F5344CB8AC3E}">
        <p14:creationId xmlns:p14="http://schemas.microsoft.com/office/powerpoint/2010/main" val="279430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4038600"/>
          </a:xfrm>
        </p:spPr>
        <p:txBody>
          <a:bodyPr>
            <a:noAutofit/>
          </a:bodyPr>
          <a:lstStyle/>
          <a:p>
            <a:pPr>
              <a:buClrTx/>
            </a:pPr>
            <a:r>
              <a:rPr lang="en-US" sz="2800" b="1" dirty="0" smtClean="0">
                <a:solidFill>
                  <a:schemeClr val="tx1"/>
                </a:solidFill>
              </a:rPr>
              <a:t>Caused by the bacteria </a:t>
            </a:r>
            <a:r>
              <a:rPr lang="en-US" sz="2800" b="1" i="1" dirty="0" err="1" smtClean="0">
                <a:solidFill>
                  <a:schemeClr val="tx1"/>
                </a:solidFill>
              </a:rPr>
              <a:t>Borrelia</a:t>
            </a:r>
            <a:r>
              <a:rPr lang="en-US" sz="2800" b="1" i="1" dirty="0" smtClean="0">
                <a:solidFill>
                  <a:schemeClr val="tx1"/>
                </a:solidFill>
              </a:rPr>
              <a:t> </a:t>
            </a:r>
            <a:r>
              <a:rPr lang="en-US" sz="2800" b="1" i="1" dirty="0" err="1" smtClean="0">
                <a:solidFill>
                  <a:schemeClr val="tx1"/>
                </a:solidFill>
              </a:rPr>
              <a:t>burgdorferi</a:t>
            </a:r>
            <a:endParaRPr lang="en-US" sz="2800" b="1" i="1" dirty="0" smtClean="0">
              <a:solidFill>
                <a:schemeClr val="tx1"/>
              </a:solidFill>
            </a:endParaRPr>
          </a:p>
          <a:p>
            <a:pPr>
              <a:buClrTx/>
            </a:pPr>
            <a:r>
              <a:rPr lang="en-US" sz="2800" b="1" dirty="0" smtClean="0">
                <a:solidFill>
                  <a:schemeClr val="tx1"/>
                </a:solidFill>
              </a:rPr>
              <a:t>Transmitted by blacklegged deer ticks</a:t>
            </a:r>
          </a:p>
          <a:p>
            <a:pPr>
              <a:buClrTx/>
            </a:pPr>
            <a:r>
              <a:rPr lang="en-US" sz="2800" b="1" dirty="0">
                <a:solidFill>
                  <a:schemeClr val="tx1"/>
                </a:solidFill>
              </a:rPr>
              <a:t>If you remove a tick within 24 hours, you reduce your chances of getting Lyme </a:t>
            </a:r>
            <a:r>
              <a:rPr lang="en-US" sz="2800" b="1" dirty="0" smtClean="0">
                <a:solidFill>
                  <a:schemeClr val="tx1"/>
                </a:solidFill>
              </a:rPr>
              <a:t>disease</a:t>
            </a:r>
          </a:p>
          <a:p>
            <a:pPr>
              <a:buClrTx/>
            </a:pPr>
            <a:r>
              <a:rPr lang="en-US" sz="2800" b="1" dirty="0" smtClean="0">
                <a:solidFill>
                  <a:schemeClr val="tx1"/>
                </a:solidFill>
              </a:rPr>
              <a:t>Ticks </a:t>
            </a:r>
            <a:r>
              <a:rPr lang="en-US" sz="2800" b="1" dirty="0">
                <a:solidFill>
                  <a:schemeClr val="tx1"/>
                </a:solidFill>
              </a:rPr>
              <a:t>like to rest on shrubs and grasses and do not fly or </a:t>
            </a:r>
            <a:r>
              <a:rPr lang="en-US" sz="2800" b="1" dirty="0" smtClean="0">
                <a:solidFill>
                  <a:schemeClr val="tx1"/>
                </a:solidFill>
              </a:rPr>
              <a:t>jump</a:t>
            </a:r>
          </a:p>
          <a:p>
            <a:pPr>
              <a:buClrTx/>
            </a:pPr>
            <a:r>
              <a:rPr lang="en-US" sz="2800" b="1" dirty="0" smtClean="0">
                <a:solidFill>
                  <a:schemeClr val="tx1"/>
                </a:solidFill>
              </a:rPr>
              <a:t>Anyone that goes outside is at risk for getting a tick bite, pets are at risk too</a:t>
            </a:r>
            <a:endParaRPr lang="en-US" sz="2800" b="1" dirty="0">
              <a:solidFill>
                <a:schemeClr val="tx1"/>
              </a:solidFill>
            </a:endParaRPr>
          </a:p>
        </p:txBody>
      </p:sp>
      <p:sp>
        <p:nvSpPr>
          <p:cNvPr id="13" name="Title 12"/>
          <p:cNvSpPr>
            <a:spLocks noGrp="1"/>
          </p:cNvSpPr>
          <p:nvPr>
            <p:ph type="title"/>
          </p:nvPr>
        </p:nvSpPr>
        <p:spPr/>
        <p:txBody>
          <a:bodyPr>
            <a:normAutofit/>
          </a:bodyPr>
          <a:lstStyle/>
          <a:p>
            <a:r>
              <a:rPr lang="en-US" sz="5400" b="1" dirty="0" smtClean="0">
                <a:solidFill>
                  <a:schemeClr val="tx1"/>
                </a:solidFill>
              </a:rPr>
              <a:t>What is Lyme Disease?</a:t>
            </a:r>
            <a:endParaRPr lang="en-US" sz="5400" b="1" dirty="0">
              <a:solidFill>
                <a:schemeClr val="tx1"/>
              </a:solidFill>
            </a:endParaRPr>
          </a:p>
        </p:txBody>
      </p:sp>
    </p:spTree>
    <p:extLst>
      <p:ext uri="{BB962C8B-B14F-4D97-AF65-F5344CB8AC3E}">
        <p14:creationId xmlns:p14="http://schemas.microsoft.com/office/powerpoint/2010/main" val="65134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Who can I contact?</a:t>
            </a:r>
            <a:endParaRPr lang="en-US" sz="4800" b="1" dirty="0">
              <a:solidFill>
                <a:schemeClr val="tx1"/>
              </a:solidFill>
            </a:endParaRPr>
          </a:p>
        </p:txBody>
      </p:sp>
      <p:sp>
        <p:nvSpPr>
          <p:cNvPr id="3" name="Content Placeholder 2"/>
          <p:cNvSpPr>
            <a:spLocks noGrp="1"/>
          </p:cNvSpPr>
          <p:nvPr>
            <p:ph sz="quarter" idx="13"/>
          </p:nvPr>
        </p:nvSpPr>
        <p:spPr>
          <a:xfrm>
            <a:off x="685800" y="2514600"/>
            <a:ext cx="3822192" cy="3447288"/>
          </a:xfrm>
        </p:spPr>
        <p:txBody>
          <a:bodyPr>
            <a:normAutofit fontScale="92500" lnSpcReduction="20000"/>
          </a:bodyPr>
          <a:lstStyle/>
          <a:p>
            <a:pPr marL="0" indent="0" algn="ctr">
              <a:buNone/>
            </a:pPr>
            <a:r>
              <a:rPr lang="en-US" sz="2800" b="1" dirty="0" smtClean="0">
                <a:solidFill>
                  <a:schemeClr val="tx1"/>
                </a:solidFill>
                <a:latin typeface="+mj-lt"/>
              </a:rPr>
              <a:t>New Hampshire Department of Health and Human Services</a:t>
            </a:r>
          </a:p>
          <a:p>
            <a:pPr marL="0" indent="0" algn="ctr">
              <a:buNone/>
            </a:pPr>
            <a:endParaRPr lang="en-US" b="1" dirty="0" smtClean="0">
              <a:solidFill>
                <a:schemeClr val="tx1"/>
              </a:solidFill>
              <a:latin typeface="+mj-lt"/>
            </a:endParaRPr>
          </a:p>
          <a:p>
            <a:r>
              <a:rPr lang="en-US" b="1" dirty="0" smtClean="0">
                <a:solidFill>
                  <a:schemeClr val="tx1"/>
                </a:solidFill>
              </a:rPr>
              <a:t>Telephone:</a:t>
            </a:r>
          </a:p>
          <a:p>
            <a:pPr lvl="1"/>
            <a:r>
              <a:rPr lang="en-US" sz="2400" b="1" dirty="0" smtClean="0">
                <a:solidFill>
                  <a:schemeClr val="tx1"/>
                </a:solidFill>
              </a:rPr>
              <a:t>603-271-4496</a:t>
            </a:r>
          </a:p>
          <a:p>
            <a:endParaRPr lang="en-US" b="1" dirty="0">
              <a:solidFill>
                <a:schemeClr val="tx1"/>
              </a:solidFill>
            </a:endParaRPr>
          </a:p>
          <a:p>
            <a:r>
              <a:rPr lang="en-US" b="1" dirty="0" smtClean="0">
                <a:solidFill>
                  <a:schemeClr val="tx1"/>
                </a:solidFill>
              </a:rPr>
              <a:t>Website:</a:t>
            </a:r>
            <a:endParaRPr lang="en-US" b="1" dirty="0" smtClean="0">
              <a:solidFill>
                <a:schemeClr val="tx1"/>
              </a:solidFill>
              <a:hlinkClick r:id="rId2"/>
            </a:endParaRPr>
          </a:p>
          <a:p>
            <a:pPr lvl="1"/>
            <a:r>
              <a:rPr lang="en-US" sz="2400" b="1" dirty="0">
                <a:solidFill>
                  <a:schemeClr val="tx1"/>
                </a:solidFill>
              </a:rPr>
              <a:t>http://www.dhhs.nh.gov/dphs/cdcs/lyme</a:t>
            </a:r>
            <a:r>
              <a:rPr lang="en-US" sz="2400" b="1" dirty="0" smtClean="0">
                <a:solidFill>
                  <a:schemeClr val="tx1"/>
                </a:solidFill>
              </a:rPr>
              <a:t>/ </a:t>
            </a:r>
          </a:p>
          <a:p>
            <a:endParaRPr lang="en-US" dirty="0">
              <a:latin typeface="+mj-lt"/>
            </a:endParaRPr>
          </a:p>
        </p:txBody>
      </p:sp>
      <p:sp>
        <p:nvSpPr>
          <p:cNvPr id="4" name="Content Placeholder 3"/>
          <p:cNvSpPr>
            <a:spLocks noGrp="1"/>
          </p:cNvSpPr>
          <p:nvPr>
            <p:ph sz="quarter" idx="14"/>
          </p:nvPr>
        </p:nvSpPr>
        <p:spPr>
          <a:xfrm>
            <a:off x="4648200" y="2590800"/>
            <a:ext cx="3822192" cy="3416808"/>
          </a:xfrm>
        </p:spPr>
        <p:txBody>
          <a:bodyPr>
            <a:normAutofit fontScale="25000" lnSpcReduction="20000"/>
          </a:bodyPr>
          <a:lstStyle/>
          <a:p>
            <a:pPr marL="0" indent="0" algn="ctr">
              <a:buNone/>
            </a:pPr>
            <a:r>
              <a:rPr lang="en-US" sz="11200" b="1" dirty="0" smtClean="0">
                <a:solidFill>
                  <a:schemeClr val="tx1"/>
                </a:solidFill>
                <a:latin typeface="+mj-lt"/>
              </a:rPr>
              <a:t>City of Nashua, Environmental Health Department</a:t>
            </a:r>
            <a:endParaRPr lang="en-US" b="1" dirty="0" smtClean="0">
              <a:solidFill>
                <a:schemeClr val="tx1"/>
              </a:solidFill>
            </a:endParaRPr>
          </a:p>
          <a:p>
            <a:endParaRPr lang="en-US" sz="4800" b="1" dirty="0" smtClean="0">
              <a:solidFill>
                <a:schemeClr val="tx1"/>
              </a:solidFill>
            </a:endParaRPr>
          </a:p>
          <a:p>
            <a:r>
              <a:rPr lang="en-US" sz="9600" b="1" dirty="0" smtClean="0">
                <a:solidFill>
                  <a:schemeClr val="tx1"/>
                </a:solidFill>
              </a:rPr>
              <a:t>Call to bring your tick in for identification!</a:t>
            </a:r>
            <a:endParaRPr lang="en-US" sz="9600" b="1" dirty="0">
              <a:solidFill>
                <a:schemeClr val="tx1"/>
              </a:solidFill>
            </a:endParaRPr>
          </a:p>
          <a:p>
            <a:endParaRPr lang="en-US" sz="5600" b="1" dirty="0" smtClean="0">
              <a:solidFill>
                <a:schemeClr val="tx1"/>
              </a:solidFill>
            </a:endParaRPr>
          </a:p>
          <a:p>
            <a:r>
              <a:rPr lang="en-US" sz="9600" b="1" dirty="0" smtClean="0">
                <a:solidFill>
                  <a:schemeClr val="tx1"/>
                </a:solidFill>
              </a:rPr>
              <a:t>Telephone:</a:t>
            </a:r>
          </a:p>
          <a:p>
            <a:pPr lvl="1"/>
            <a:r>
              <a:rPr lang="en-US" sz="9600" b="1" dirty="0">
                <a:solidFill>
                  <a:schemeClr val="tx1"/>
                </a:solidFill>
              </a:rPr>
              <a:t>603-589-4530 </a:t>
            </a:r>
          </a:p>
          <a:p>
            <a:pPr marL="0" indent="0">
              <a:buNone/>
            </a:pPr>
            <a:endParaRPr lang="en-US" sz="4800" b="1" dirty="0" smtClean="0">
              <a:solidFill>
                <a:schemeClr val="tx1"/>
              </a:solidFill>
            </a:endParaRPr>
          </a:p>
          <a:p>
            <a:r>
              <a:rPr lang="en-US" sz="9600" b="1" dirty="0" smtClean="0">
                <a:solidFill>
                  <a:schemeClr val="tx1"/>
                </a:solidFill>
              </a:rPr>
              <a:t>Website:</a:t>
            </a:r>
          </a:p>
          <a:p>
            <a:pPr lvl="1"/>
            <a:r>
              <a:rPr lang="en-US" sz="9600" b="1" smtClean="0">
                <a:solidFill>
                  <a:schemeClr val="tx1"/>
                </a:solidFill>
              </a:rPr>
              <a:t>www.nashuanh.gov</a:t>
            </a:r>
            <a:r>
              <a:rPr lang="en-US" sz="9600" b="1"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416457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p:cNvSpPr>
          <p:nvPr>
            <p:ph idx="1"/>
          </p:nvPr>
        </p:nvSpPr>
        <p:spPr>
          <a:xfrm>
            <a:off x="381000" y="2133601"/>
            <a:ext cx="7924800" cy="762000"/>
          </a:xfrm>
        </p:spPr>
        <p:txBody>
          <a:bodyPr>
            <a:normAutofit/>
          </a:bodyPr>
          <a:lstStyle/>
          <a:p>
            <a:pPr>
              <a:buClr>
                <a:schemeClr val="tx1"/>
              </a:buClr>
            </a:pPr>
            <a:r>
              <a:rPr lang="en-US" altLang="en-US" b="1" dirty="0" smtClean="0">
                <a:solidFill>
                  <a:schemeClr val="tx1"/>
                </a:solidFill>
              </a:rPr>
              <a:t>Nymphs </a:t>
            </a:r>
            <a:r>
              <a:rPr lang="en-US" altLang="en-US" b="1" dirty="0" smtClean="0">
                <a:solidFill>
                  <a:schemeClr val="tx1"/>
                </a:solidFill>
              </a:rPr>
              <a:t>are very small and can go unnoticed</a:t>
            </a:r>
            <a:endParaRPr lang="en-US" altLang="en-US" sz="1600" b="1" dirty="0" smtClean="0">
              <a:solidFill>
                <a:schemeClr val="tx1"/>
              </a:solidFill>
            </a:endParaRPr>
          </a:p>
          <a:p>
            <a:pPr eaLnBrk="1" hangingPunct="1"/>
            <a:endParaRPr lang="en-US" altLang="en-US" sz="1600" dirty="0" smtClean="0"/>
          </a:p>
          <a:p>
            <a:pPr eaLnBrk="1" hangingPunct="1"/>
            <a:endParaRPr lang="en-US" altLang="en-US" dirty="0" smtClean="0"/>
          </a:p>
        </p:txBody>
      </p:sp>
      <p:sp>
        <p:nvSpPr>
          <p:cNvPr id="11266" name="Rectangle 4"/>
          <p:cNvSpPr>
            <a:spLocks noGrp="1"/>
          </p:cNvSpPr>
          <p:nvPr>
            <p:ph type="title"/>
          </p:nvPr>
        </p:nvSpPr>
        <p:spPr/>
        <p:txBody>
          <a:bodyPr rtlCol="0">
            <a:normAutofit/>
          </a:bodyPr>
          <a:lstStyle/>
          <a:p>
            <a:pPr eaLnBrk="1" fontAlgn="auto" hangingPunct="1">
              <a:spcAft>
                <a:spcPts val="0"/>
              </a:spcAft>
              <a:defRPr/>
            </a:pPr>
            <a:r>
              <a:rPr lang="en-US" altLang="en-US" sz="4000" b="1" dirty="0" smtClean="0">
                <a:solidFill>
                  <a:schemeClr val="tx1"/>
                </a:solidFill>
                <a:ea typeface="+mj-ea"/>
              </a:rPr>
              <a:t>Lyme Disease Biology</a:t>
            </a:r>
          </a:p>
        </p:txBody>
      </p:sp>
      <p:pic>
        <p:nvPicPr>
          <p:cNvPr id="11268" name="Picture 4"/>
          <p:cNvPicPr>
            <a:picLocks noChangeAspect="1" noChangeArrowheads="1"/>
          </p:cNvPicPr>
          <p:nvPr/>
        </p:nvPicPr>
        <p:blipFill>
          <a:blip r:embed="rId3"/>
          <a:srcRect l="4216" t="5434" r="17577" b="22031"/>
          <a:stretch>
            <a:fillRect/>
          </a:stretch>
        </p:blipFill>
        <p:spPr bwMode="auto">
          <a:xfrm>
            <a:off x="990600" y="2895598"/>
            <a:ext cx="7320243" cy="3352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5541" name="TextBox 1">
            <a:hlinkClick r:id="rId4"/>
          </p:cNvPr>
          <p:cNvSpPr txBox="1">
            <a:spLocks noChangeArrowheads="1"/>
          </p:cNvSpPr>
          <p:nvPr/>
        </p:nvSpPr>
        <p:spPr bwMode="auto">
          <a:xfrm>
            <a:off x="685800" y="6248400"/>
            <a:ext cx="6205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5542" name="TextBox 3">
            <a:hlinkClick r:id="rId4"/>
          </p:cNvPr>
          <p:cNvSpPr txBox="1">
            <a:spLocks noChangeArrowheads="1"/>
          </p:cNvSpPr>
          <p:nvPr/>
        </p:nvSpPr>
        <p:spPr bwMode="auto">
          <a:xfrm>
            <a:off x="3788569" y="6460331"/>
            <a:ext cx="5214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a:hlinkClick r:id="rId4"/>
              </a:rPr>
              <a:t>http://www.cdc.gov/ticks/life_cycle_and_hosts.html</a:t>
            </a:r>
            <a:endParaRPr lang="en-US" altLang="en-US" sz="1600" dirty="0"/>
          </a:p>
        </p:txBody>
      </p:sp>
    </p:spTree>
    <p:extLst>
      <p:ext uri="{BB962C8B-B14F-4D97-AF65-F5344CB8AC3E}">
        <p14:creationId xmlns:p14="http://schemas.microsoft.com/office/powerpoint/2010/main" val="148595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2012 Lyme Disease Occurrence</a:t>
            </a:r>
            <a:endParaRPr lang="en-US" b="1"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667" y="1447800"/>
            <a:ext cx="7924800" cy="5228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rot="21109597">
            <a:off x="7663177" y="2700609"/>
            <a:ext cx="533400" cy="914400"/>
          </a:xfrm>
          <a:prstGeom prst="upArrow">
            <a:avLst>
              <a:gd name="adj1" fmla="val 4897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026436">
            <a:off x="7539447" y="3606265"/>
            <a:ext cx="1146537" cy="400110"/>
          </a:xfrm>
          <a:prstGeom prst="rect">
            <a:avLst/>
          </a:prstGeom>
          <a:noFill/>
          <a:ln>
            <a:noFill/>
          </a:ln>
        </p:spPr>
        <p:txBody>
          <a:bodyPr wrap="square" rtlCol="0">
            <a:spAutoFit/>
          </a:bodyPr>
          <a:lstStyle/>
          <a:p>
            <a:pPr algn="ctr"/>
            <a:r>
              <a:rPr lang="en-US" sz="2000" b="1" dirty="0" smtClean="0"/>
              <a:t>Nashua</a:t>
            </a:r>
            <a:endParaRPr lang="en-US" sz="2000" b="1" dirty="0"/>
          </a:p>
        </p:txBody>
      </p:sp>
      <p:sp>
        <p:nvSpPr>
          <p:cNvPr id="5" name="TextBox 4"/>
          <p:cNvSpPr txBox="1"/>
          <p:nvPr/>
        </p:nvSpPr>
        <p:spPr>
          <a:xfrm>
            <a:off x="76200" y="6488668"/>
            <a:ext cx="4038600" cy="369332"/>
          </a:xfrm>
          <a:prstGeom prst="rect">
            <a:avLst/>
          </a:prstGeom>
          <a:noFill/>
        </p:spPr>
        <p:txBody>
          <a:bodyPr wrap="square" rtlCol="0">
            <a:spAutoFit/>
          </a:bodyPr>
          <a:lstStyle/>
          <a:p>
            <a:r>
              <a:rPr lang="en-US" b="1" dirty="0" smtClean="0"/>
              <a:t>www.cdc.gov/lyme</a:t>
            </a:r>
            <a:endParaRPr lang="en-US" b="1" dirty="0"/>
          </a:p>
        </p:txBody>
      </p:sp>
    </p:spTree>
    <p:extLst>
      <p:ext uri="{BB962C8B-B14F-4D97-AF65-F5344CB8AC3E}">
        <p14:creationId xmlns:p14="http://schemas.microsoft.com/office/powerpoint/2010/main" val="107557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72200" y="1447800"/>
            <a:ext cx="3048000" cy="3352800"/>
          </a:xfrm>
        </p:spPr>
        <p:txBody>
          <a:bodyPr/>
          <a:lstStyle/>
          <a:p>
            <a:pPr algn="ctr" eaLnBrk="1" hangingPunct="1"/>
            <a:r>
              <a:rPr lang="en-US" altLang="en-US" sz="4000" b="1" dirty="0" smtClean="0">
                <a:solidFill>
                  <a:schemeClr val="tx1"/>
                </a:solidFill>
                <a:cs typeface="Trebuchet MS" pitchFamily="34" charset="0"/>
              </a:rPr>
              <a:t>Life </a:t>
            </a:r>
            <a:br>
              <a:rPr lang="en-US" altLang="en-US" sz="4000" b="1" dirty="0" smtClean="0">
                <a:solidFill>
                  <a:schemeClr val="tx1"/>
                </a:solidFill>
                <a:cs typeface="Trebuchet MS" pitchFamily="34" charset="0"/>
              </a:rPr>
            </a:br>
            <a:r>
              <a:rPr lang="en-US" altLang="en-US" sz="4000" b="1" dirty="0" smtClean="0">
                <a:solidFill>
                  <a:schemeClr val="tx1"/>
                </a:solidFill>
                <a:cs typeface="Trebuchet MS" pitchFamily="34" charset="0"/>
              </a:rPr>
              <a:t>Cycle</a:t>
            </a:r>
          </a:p>
        </p:txBody>
      </p:sp>
      <p:pic>
        <p:nvPicPr>
          <p:cNvPr id="6" name="Picture 2"/>
          <p:cNvPicPr>
            <a:picLocks noGrp="1" noChangeAspect="1" noChangeArrowheads="1"/>
          </p:cNvPicPr>
          <p:nvPr>
            <p:ph idx="1"/>
          </p:nvPr>
        </p:nvPicPr>
        <p:blipFill>
          <a:blip r:embed="rId3"/>
          <a:srcRect/>
          <a:stretch>
            <a:fillRect/>
          </a:stretch>
        </p:blipFill>
        <p:spPr>
          <a:xfrm>
            <a:off x="533400" y="533400"/>
            <a:ext cx="5867400" cy="5562600"/>
          </a:xfrm>
          <a:effectLst>
            <a:outerShdw blurRad="292100" dist="139700" dir="2700000" algn="tl" rotWithShape="0">
              <a:srgbClr val="333333">
                <a:alpha val="65000"/>
              </a:srgbClr>
            </a:outerShdw>
          </a:effectLst>
          <a:extLst/>
        </p:spPr>
      </p:pic>
      <p:sp>
        <p:nvSpPr>
          <p:cNvPr id="66564" name="TextBox 3"/>
          <p:cNvSpPr txBox="1">
            <a:spLocks noChangeArrowheads="1"/>
          </p:cNvSpPr>
          <p:nvPr/>
        </p:nvSpPr>
        <p:spPr bwMode="auto">
          <a:xfrm>
            <a:off x="1676400" y="6400800"/>
            <a:ext cx="571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hlinkClick r:id="rId4"/>
              </a:rPr>
              <a:t>http://www.cdc.gov/ticks/life_cycle_and_hosts.html</a:t>
            </a:r>
            <a:endParaRPr lang="en-US" altLang="en-US" sz="1600"/>
          </a:p>
        </p:txBody>
      </p:sp>
    </p:spTree>
    <p:extLst>
      <p:ext uri="{BB962C8B-B14F-4D97-AF65-F5344CB8AC3E}">
        <p14:creationId xmlns:p14="http://schemas.microsoft.com/office/powerpoint/2010/main" val="21012680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Placeholder 2"/>
          <p:cNvSpPr>
            <a:spLocks noGrp="1"/>
          </p:cNvSpPr>
          <p:nvPr>
            <p:ph idx="1"/>
          </p:nvPr>
        </p:nvSpPr>
        <p:spPr>
          <a:xfrm>
            <a:off x="381000" y="2362200"/>
            <a:ext cx="8381999" cy="3962400"/>
          </a:xfrm>
        </p:spPr>
        <p:txBody>
          <a:bodyPr>
            <a:normAutofit/>
          </a:bodyPr>
          <a:lstStyle/>
          <a:p>
            <a:pPr eaLnBrk="1" hangingPunct="1"/>
            <a:r>
              <a:rPr lang="en-US" altLang="en-US" b="1" dirty="0" smtClean="0">
                <a:solidFill>
                  <a:schemeClr val="tx1"/>
                </a:solidFill>
              </a:rPr>
              <a:t>Common human-biting species in NH</a:t>
            </a:r>
          </a:p>
          <a:p>
            <a:pPr lvl="1" eaLnBrk="1" hangingPunct="1"/>
            <a:r>
              <a:rPr lang="en-US" altLang="en-US" b="1" dirty="0" smtClean="0">
                <a:solidFill>
                  <a:schemeClr val="tx1"/>
                </a:solidFill>
              </a:rPr>
              <a:t>American dog tick: </a:t>
            </a:r>
            <a:r>
              <a:rPr lang="en-US" altLang="en-US" b="1" i="1" dirty="0" err="1" smtClean="0">
                <a:solidFill>
                  <a:schemeClr val="tx1"/>
                </a:solidFill>
              </a:rPr>
              <a:t>Dermacentor</a:t>
            </a:r>
            <a:r>
              <a:rPr lang="en-US" altLang="en-US" b="1" i="1" dirty="0" smtClean="0">
                <a:solidFill>
                  <a:schemeClr val="tx1"/>
                </a:solidFill>
              </a:rPr>
              <a:t> </a:t>
            </a:r>
            <a:r>
              <a:rPr lang="en-US" altLang="en-US" b="1" i="1" dirty="0" err="1" smtClean="0">
                <a:solidFill>
                  <a:schemeClr val="tx1"/>
                </a:solidFill>
              </a:rPr>
              <a:t>variabilis</a:t>
            </a:r>
            <a:endParaRPr lang="en-US" altLang="en-US" b="1" i="1" dirty="0" smtClean="0">
              <a:solidFill>
                <a:schemeClr val="tx1"/>
              </a:solidFill>
            </a:endParaRPr>
          </a:p>
          <a:p>
            <a:pPr lvl="1" eaLnBrk="1" hangingPunct="1"/>
            <a:r>
              <a:rPr lang="en-US" altLang="en-US" b="1" dirty="0" smtClean="0">
                <a:solidFill>
                  <a:schemeClr val="tx1"/>
                </a:solidFill>
              </a:rPr>
              <a:t>Black legged </a:t>
            </a:r>
            <a:r>
              <a:rPr lang="en-US" altLang="en-US" sz="1800" b="1" dirty="0" smtClean="0">
                <a:solidFill>
                  <a:schemeClr val="tx1"/>
                </a:solidFill>
              </a:rPr>
              <a:t>tick (deer tick): </a:t>
            </a:r>
            <a:r>
              <a:rPr lang="en-US" altLang="en-US" sz="1800" b="1" dirty="0" err="1" smtClean="0">
                <a:solidFill>
                  <a:schemeClr val="tx1"/>
                </a:solidFill>
              </a:rPr>
              <a:t>Ixodes</a:t>
            </a:r>
            <a:r>
              <a:rPr lang="en-US" altLang="en-US" sz="1800" b="1" dirty="0" smtClean="0">
                <a:solidFill>
                  <a:schemeClr val="tx1"/>
                </a:solidFill>
              </a:rPr>
              <a:t> </a:t>
            </a:r>
            <a:r>
              <a:rPr lang="en-US" altLang="en-US" sz="1800" b="1" dirty="0" err="1" smtClean="0">
                <a:solidFill>
                  <a:schemeClr val="tx1"/>
                </a:solidFill>
              </a:rPr>
              <a:t>scapularis</a:t>
            </a:r>
            <a:endParaRPr lang="en-US" altLang="en-US" sz="1800" b="1" dirty="0" smtClean="0">
              <a:solidFill>
                <a:schemeClr val="tx1"/>
              </a:solidFill>
            </a:endParaRPr>
          </a:p>
          <a:p>
            <a:pPr eaLnBrk="1" hangingPunct="1"/>
            <a:endParaRPr lang="en-US" altLang="en-US" sz="1600" b="1" u="sng" dirty="0" smtClean="0">
              <a:solidFill>
                <a:schemeClr val="tx1"/>
              </a:solidFill>
            </a:endParaRPr>
          </a:p>
          <a:p>
            <a:pPr eaLnBrk="1" hangingPunct="1"/>
            <a:r>
              <a:rPr lang="en-US" altLang="en-US" b="1" dirty="0" smtClean="0">
                <a:solidFill>
                  <a:schemeClr val="tx1"/>
                </a:solidFill>
              </a:rPr>
              <a:t>Other ticks</a:t>
            </a:r>
          </a:p>
          <a:p>
            <a:pPr lvl="1" eaLnBrk="1" hangingPunct="1"/>
            <a:r>
              <a:rPr lang="en-US" altLang="en-US" b="1" dirty="0" smtClean="0">
                <a:solidFill>
                  <a:schemeClr val="tx1"/>
                </a:solidFill>
              </a:rPr>
              <a:t>Winter tick: generally does not bite humans, looks similar to dog tick</a:t>
            </a:r>
          </a:p>
          <a:p>
            <a:pPr lvl="1" eaLnBrk="1" hangingPunct="1"/>
            <a:r>
              <a:rPr lang="en-US" altLang="en-US" b="1" dirty="0" smtClean="0">
                <a:solidFill>
                  <a:schemeClr val="tx1"/>
                </a:solidFill>
              </a:rPr>
              <a:t>Lone star tick: currently found in the southeast region of the country but may be moving towards New Hampshire</a:t>
            </a:r>
          </a:p>
        </p:txBody>
      </p:sp>
      <p:sp>
        <p:nvSpPr>
          <p:cNvPr id="67586" name="Title 1"/>
          <p:cNvSpPr>
            <a:spLocks noGrp="1"/>
          </p:cNvSpPr>
          <p:nvPr>
            <p:ph type="title"/>
          </p:nvPr>
        </p:nvSpPr>
        <p:spPr/>
        <p:txBody>
          <a:bodyPr/>
          <a:lstStyle/>
          <a:p>
            <a:pPr algn="ctr" eaLnBrk="1" hangingPunct="1"/>
            <a:r>
              <a:rPr lang="en-US" altLang="en-US" b="1" dirty="0" smtClean="0">
                <a:solidFill>
                  <a:schemeClr val="tx1"/>
                </a:solidFill>
                <a:cs typeface="Trebuchet MS" pitchFamily="34" charset="0"/>
              </a:rPr>
              <a:t>Ticks in New Hampshire</a:t>
            </a:r>
          </a:p>
        </p:txBody>
      </p:sp>
    </p:spTree>
    <p:extLst>
      <p:ext uri="{BB962C8B-B14F-4D97-AF65-F5344CB8AC3E}">
        <p14:creationId xmlns:p14="http://schemas.microsoft.com/office/powerpoint/2010/main" val="58280600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p:cNvSpPr>
          <p:nvPr>
            <p:ph type="title"/>
          </p:nvPr>
        </p:nvSpPr>
        <p:spPr>
          <a:xfrm>
            <a:off x="4876800" y="230188"/>
            <a:ext cx="3886200" cy="2770187"/>
          </a:xfrm>
        </p:spPr>
        <p:txBody>
          <a:bodyPr>
            <a:normAutofit/>
          </a:bodyPr>
          <a:lstStyle/>
          <a:p>
            <a:pPr eaLnBrk="1" hangingPunct="1"/>
            <a:r>
              <a:rPr lang="en-US" altLang="en-US" sz="3200" b="1" dirty="0" smtClean="0">
                <a:solidFill>
                  <a:schemeClr val="tx1"/>
                </a:solidFill>
              </a:rPr>
              <a:t>Presence of the </a:t>
            </a:r>
            <a:r>
              <a:rPr lang="en-US" altLang="en-US" sz="3200" b="1" i="1" dirty="0" err="1" smtClean="0">
                <a:solidFill>
                  <a:schemeClr val="tx1"/>
                </a:solidFill>
              </a:rPr>
              <a:t>Borrelia</a:t>
            </a:r>
            <a:r>
              <a:rPr lang="en-US" altLang="en-US" sz="3200" b="1" dirty="0" smtClean="0">
                <a:solidFill>
                  <a:schemeClr val="tx1"/>
                </a:solidFill>
              </a:rPr>
              <a:t> bacteria in NH </a:t>
            </a:r>
            <a:br>
              <a:rPr lang="en-US" altLang="en-US" sz="3200" b="1" dirty="0" smtClean="0">
                <a:solidFill>
                  <a:schemeClr val="tx1"/>
                </a:solidFill>
              </a:rPr>
            </a:br>
            <a:r>
              <a:rPr lang="en-US" altLang="en-US" sz="3200" b="1" dirty="0" smtClean="0">
                <a:solidFill>
                  <a:schemeClr val="tx1"/>
                </a:solidFill>
              </a:rPr>
              <a:t>Black-legged Ticks</a:t>
            </a:r>
            <a:br>
              <a:rPr lang="en-US" altLang="en-US" sz="3200" b="1" dirty="0" smtClean="0">
                <a:solidFill>
                  <a:schemeClr val="tx1"/>
                </a:solidFill>
              </a:rPr>
            </a:br>
            <a:r>
              <a:rPr lang="en-US" altLang="en-US" sz="3200" b="1" dirty="0" smtClean="0">
                <a:solidFill>
                  <a:schemeClr val="tx1"/>
                </a:solidFill>
              </a:rPr>
              <a:t>2007- 2010</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4989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272573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12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a:xfrm>
            <a:off x="5486400" y="381000"/>
            <a:ext cx="3200400" cy="4876800"/>
          </a:xfrm>
        </p:spPr>
        <p:txBody>
          <a:bodyPr>
            <a:noAutofit/>
          </a:bodyPr>
          <a:lstStyle/>
          <a:p>
            <a:pPr algn="ctr" eaLnBrk="1" hangingPunct="1"/>
            <a:r>
              <a:rPr lang="en-US" altLang="en-US" sz="3200" b="1" dirty="0" smtClean="0">
                <a:solidFill>
                  <a:schemeClr val="tx1"/>
                </a:solidFill>
                <a:cs typeface="Trebuchet MS" pitchFamily="34" charset="0"/>
              </a:rPr>
              <a:t>Reported Cases of Lyme Disease in NH, 2013</a:t>
            </a:r>
          </a:p>
        </p:txBody>
      </p:sp>
      <p:pic>
        <p:nvPicPr>
          <p:cNvPr id="5" name="Picture 1"/>
          <p:cNvPicPr>
            <a:picLocks noGrp="1" noChangeAspect="1"/>
          </p:cNvPicPr>
          <p:nvPr>
            <p:ph idx="1"/>
          </p:nvPr>
        </p:nvPicPr>
        <p:blipFill>
          <a:blip r:embed="rId3"/>
          <a:srcRect/>
          <a:stretch>
            <a:fillRect/>
          </a:stretch>
        </p:blipFill>
        <p:spPr>
          <a:xfrm>
            <a:off x="203199" y="228600"/>
            <a:ext cx="4749801" cy="5943600"/>
          </a:xfrm>
          <a:effectLst>
            <a:outerShdw blurRad="292100" dist="139700" dir="2700000" algn="tl" rotWithShape="0">
              <a:srgbClr val="333333">
                <a:alpha val="65000"/>
              </a:srgbClr>
            </a:outerShdw>
          </a:effectLst>
          <a:extLst/>
        </p:spPr>
      </p:pic>
      <p:sp>
        <p:nvSpPr>
          <p:cNvPr id="69636" name="TextBox 5"/>
          <p:cNvSpPr txBox="1">
            <a:spLocks noChangeArrowheads="1"/>
          </p:cNvSpPr>
          <p:nvPr/>
        </p:nvSpPr>
        <p:spPr bwMode="auto">
          <a:xfrm>
            <a:off x="1600200" y="6324600"/>
            <a:ext cx="619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hlinkClick r:id="rId4"/>
              </a:rPr>
              <a:t>http://www.dhhs.nh.gov/dphs/cdcs/lyme/documents/maps2013.pdf</a:t>
            </a:r>
            <a:endParaRPr lang="en-US" altLang="en-US" sz="1600"/>
          </a:p>
        </p:txBody>
      </p:sp>
    </p:spTree>
    <p:extLst>
      <p:ext uri="{BB962C8B-B14F-4D97-AF65-F5344CB8AC3E}">
        <p14:creationId xmlns:p14="http://schemas.microsoft.com/office/powerpoint/2010/main" val="21888973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47424395"/>
              </p:ext>
            </p:extLst>
          </p:nvPr>
        </p:nvGraphicFramePr>
        <p:xfrm>
          <a:off x="304800" y="152400"/>
          <a:ext cx="85344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2009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718</TotalTime>
  <Words>779</Words>
  <Application>Microsoft Office PowerPoint</Application>
  <PresentationFormat>On-screen Show (4:3)</PresentationFormat>
  <Paragraphs>138</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Lyme Disease Prevention</vt:lpstr>
      <vt:lpstr>What is Lyme Disease?</vt:lpstr>
      <vt:lpstr>Lyme Disease Biology</vt:lpstr>
      <vt:lpstr>2012 Lyme Disease Occurrence</vt:lpstr>
      <vt:lpstr>Life  Cycle</vt:lpstr>
      <vt:lpstr>Ticks in New Hampshire</vt:lpstr>
      <vt:lpstr>Presence of the Borrelia bacteria in NH  Black-legged Ticks 2007- 2010</vt:lpstr>
      <vt:lpstr>Reported Cases of Lyme Disease in NH, 2013</vt:lpstr>
      <vt:lpstr>PowerPoint Presentation</vt:lpstr>
      <vt:lpstr>Signs &amp; Symptoms of Lyme Disease</vt:lpstr>
      <vt:lpstr> Protect Yourself Against Tick Bites  </vt:lpstr>
      <vt:lpstr>PowerPoint Presentation</vt:lpstr>
      <vt:lpstr> Create a “Tick-Safe Zone”</vt:lpstr>
      <vt:lpstr>PowerPoint Presentation</vt:lpstr>
      <vt:lpstr>If I have found a tick on me how do I remove it?</vt:lpstr>
      <vt:lpstr>Tick Removal</vt:lpstr>
      <vt:lpstr>Types of Repellents *Use EPA registered repellents as directed by label </vt:lpstr>
      <vt:lpstr>Acknowledgments</vt:lpstr>
      <vt:lpstr>Helpful Resources</vt:lpstr>
      <vt:lpstr>Who can I contact?</vt:lpstr>
    </vt:vector>
  </TitlesOfParts>
  <Company>City of Nashua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Lyme Disease?</dc:title>
  <dc:creator>Reidy, Patrick</dc:creator>
  <cp:lastModifiedBy>conleya</cp:lastModifiedBy>
  <cp:revision>60</cp:revision>
  <dcterms:created xsi:type="dcterms:W3CDTF">2014-07-15T12:31:25Z</dcterms:created>
  <dcterms:modified xsi:type="dcterms:W3CDTF">2014-08-28T21:39:53Z</dcterms:modified>
</cp:coreProperties>
</file>