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3" r:id="rId2"/>
    <p:sldMasterId id="2147483721" r:id="rId3"/>
  </p:sldMasterIdLst>
  <p:notesMasterIdLst>
    <p:notesMasterId r:id="rId42"/>
  </p:notesMasterIdLst>
  <p:handoutMasterIdLst>
    <p:handoutMasterId r:id="rId43"/>
  </p:handoutMasterIdLst>
  <p:sldIdLst>
    <p:sldId id="594" r:id="rId4"/>
    <p:sldId id="407" r:id="rId5"/>
    <p:sldId id="411" r:id="rId6"/>
    <p:sldId id="466" r:id="rId7"/>
    <p:sldId id="508" r:id="rId8"/>
    <p:sldId id="483" r:id="rId9"/>
    <p:sldId id="622" r:id="rId10"/>
    <p:sldId id="623" r:id="rId11"/>
    <p:sldId id="624" r:id="rId12"/>
    <p:sldId id="614" r:id="rId13"/>
    <p:sldId id="615" r:id="rId14"/>
    <p:sldId id="497" r:id="rId15"/>
    <p:sldId id="585" r:id="rId16"/>
    <p:sldId id="584" r:id="rId17"/>
    <p:sldId id="587" r:id="rId18"/>
    <p:sldId id="588" r:id="rId19"/>
    <p:sldId id="589" r:id="rId20"/>
    <p:sldId id="578" r:id="rId21"/>
    <p:sldId id="435" r:id="rId22"/>
    <p:sldId id="625" r:id="rId23"/>
    <p:sldId id="617" r:id="rId24"/>
    <p:sldId id="626" r:id="rId25"/>
    <p:sldId id="630" r:id="rId26"/>
    <p:sldId id="514" r:id="rId27"/>
    <p:sldId id="515" r:id="rId28"/>
    <p:sldId id="485" r:id="rId29"/>
    <p:sldId id="428" r:id="rId30"/>
    <p:sldId id="528" r:id="rId31"/>
    <p:sldId id="531" r:id="rId32"/>
    <p:sldId id="371" r:id="rId33"/>
    <p:sldId id="618" r:id="rId34"/>
    <p:sldId id="632" r:id="rId35"/>
    <p:sldId id="538" r:id="rId36"/>
    <p:sldId id="537" r:id="rId37"/>
    <p:sldId id="457" r:id="rId38"/>
    <p:sldId id="507" r:id="rId39"/>
    <p:sldId id="450" r:id="rId40"/>
    <p:sldId id="631" r:id="rId4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66"/>
    <a:srgbClr val="FFCC00"/>
    <a:srgbClr val="663300"/>
    <a:srgbClr val="660066"/>
    <a:srgbClr val="A50021"/>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53" autoAdjust="0"/>
    <p:restoredTop sz="96530" autoAdjust="0"/>
  </p:normalViewPr>
  <p:slideViewPr>
    <p:cSldViewPr>
      <p:cViewPr>
        <p:scale>
          <a:sx n="60" d="100"/>
          <a:sy n="60" d="100"/>
        </p:scale>
        <p:origin x="-72" y="-9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8372" cy="464820"/>
          </a:xfrm>
          <a:prstGeom prst="rect">
            <a:avLst/>
          </a:prstGeom>
        </p:spPr>
        <p:txBody>
          <a:bodyPr vert="horz" lIns="91429" tIns="45715" rIns="91429" bIns="45715"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970437" y="0"/>
            <a:ext cx="3038372" cy="464820"/>
          </a:xfrm>
          <a:prstGeom prst="rect">
            <a:avLst/>
          </a:prstGeom>
        </p:spPr>
        <p:txBody>
          <a:bodyPr vert="horz" lIns="91429" tIns="45715" rIns="91429" bIns="45715" rtlCol="0"/>
          <a:lstStyle>
            <a:lvl1pPr algn="r" fontAlgn="auto">
              <a:spcBef>
                <a:spcPts val="0"/>
              </a:spcBef>
              <a:spcAft>
                <a:spcPts val="0"/>
              </a:spcAft>
              <a:defRPr sz="1200">
                <a:latin typeface="+mn-lt"/>
                <a:cs typeface="+mn-cs"/>
              </a:defRPr>
            </a:lvl1pPr>
          </a:lstStyle>
          <a:p>
            <a:pPr>
              <a:defRPr/>
            </a:pPr>
            <a:fld id="{7F47B838-3965-4A20-97A7-9C69BE620D90}" type="datetimeFigureOut">
              <a:rPr lang="en-US"/>
              <a:pPr>
                <a:defRPr/>
              </a:pPr>
              <a:t>12/1/2014</a:t>
            </a:fld>
            <a:endParaRPr lang="en-US"/>
          </a:p>
        </p:txBody>
      </p:sp>
      <p:sp>
        <p:nvSpPr>
          <p:cNvPr id="4" name="Footer Placeholder 3"/>
          <p:cNvSpPr>
            <a:spLocks noGrp="1"/>
          </p:cNvSpPr>
          <p:nvPr>
            <p:ph type="ftr" sz="quarter" idx="2"/>
          </p:nvPr>
        </p:nvSpPr>
        <p:spPr>
          <a:xfrm>
            <a:off x="2" y="8829987"/>
            <a:ext cx="3038372" cy="464820"/>
          </a:xfrm>
          <a:prstGeom prst="rect">
            <a:avLst/>
          </a:prstGeom>
        </p:spPr>
        <p:txBody>
          <a:bodyPr vert="horz" lIns="91429" tIns="45715" rIns="91429" bIns="45715"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970437" y="8829987"/>
            <a:ext cx="3038372" cy="464820"/>
          </a:xfrm>
          <a:prstGeom prst="rect">
            <a:avLst/>
          </a:prstGeom>
        </p:spPr>
        <p:txBody>
          <a:bodyPr vert="horz" lIns="91429" tIns="45715" rIns="91429" bIns="45715" rtlCol="0" anchor="b"/>
          <a:lstStyle>
            <a:lvl1pPr algn="r" fontAlgn="auto">
              <a:spcBef>
                <a:spcPts val="0"/>
              </a:spcBef>
              <a:spcAft>
                <a:spcPts val="0"/>
              </a:spcAft>
              <a:defRPr sz="1200">
                <a:latin typeface="+mn-lt"/>
                <a:cs typeface="+mn-cs"/>
              </a:defRPr>
            </a:lvl1pPr>
          </a:lstStyle>
          <a:p>
            <a:pPr>
              <a:defRPr/>
            </a:pPr>
            <a:fld id="{DF4D9107-55F9-4C29-BDA5-4CCD006BC4D1}" type="slidenum">
              <a:rPr lang="en-US"/>
              <a:pPr>
                <a:defRPr/>
              </a:pPr>
              <a:t>‹#›</a:t>
            </a:fld>
            <a:endParaRPr lang="en-US"/>
          </a:p>
        </p:txBody>
      </p:sp>
    </p:spTree>
    <p:extLst>
      <p:ext uri="{BB962C8B-B14F-4D97-AF65-F5344CB8AC3E}">
        <p14:creationId xmlns:p14="http://schemas.microsoft.com/office/powerpoint/2010/main" val="17857286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8372" cy="464820"/>
          </a:xfrm>
          <a:prstGeom prst="rect">
            <a:avLst/>
          </a:prstGeom>
        </p:spPr>
        <p:txBody>
          <a:bodyPr vert="horz" lIns="91429" tIns="45715" rIns="91429" bIns="45715"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437" y="0"/>
            <a:ext cx="3038372" cy="464820"/>
          </a:xfrm>
          <a:prstGeom prst="rect">
            <a:avLst/>
          </a:prstGeom>
        </p:spPr>
        <p:txBody>
          <a:bodyPr vert="horz" lIns="91429" tIns="45715" rIns="91429" bIns="45715" rtlCol="0"/>
          <a:lstStyle>
            <a:lvl1pPr algn="r" fontAlgn="auto">
              <a:spcBef>
                <a:spcPts val="0"/>
              </a:spcBef>
              <a:spcAft>
                <a:spcPts val="0"/>
              </a:spcAft>
              <a:defRPr sz="1200">
                <a:latin typeface="+mn-lt"/>
                <a:cs typeface="+mn-cs"/>
              </a:defRPr>
            </a:lvl1pPr>
          </a:lstStyle>
          <a:p>
            <a:pPr>
              <a:defRPr/>
            </a:pPr>
            <a:fld id="{82488782-A986-4D8E-BE55-56F60AE17A7A}" type="datetimeFigureOut">
              <a:rPr lang="en-US"/>
              <a:pPr>
                <a:defRPr/>
              </a:pPr>
              <a:t>12/1/2014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29" tIns="45715" rIns="91429" bIns="45715" rtlCol="0" anchor="ctr"/>
          <a:lstStyle/>
          <a:p>
            <a:pPr lvl="0"/>
            <a:endParaRPr lang="en-US" noProof="0"/>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1429" tIns="45715" rIns="91429" bIns="45715"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2" y="8829987"/>
            <a:ext cx="3038372" cy="464820"/>
          </a:xfrm>
          <a:prstGeom prst="rect">
            <a:avLst/>
          </a:prstGeom>
        </p:spPr>
        <p:txBody>
          <a:bodyPr vert="horz" lIns="91429" tIns="45715" rIns="91429" bIns="45715"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437" y="8829987"/>
            <a:ext cx="3038372" cy="464820"/>
          </a:xfrm>
          <a:prstGeom prst="rect">
            <a:avLst/>
          </a:prstGeom>
        </p:spPr>
        <p:txBody>
          <a:bodyPr vert="horz" lIns="91429" tIns="45715" rIns="91429" bIns="45715" rtlCol="0" anchor="b"/>
          <a:lstStyle>
            <a:lvl1pPr algn="r" fontAlgn="auto">
              <a:spcBef>
                <a:spcPts val="0"/>
              </a:spcBef>
              <a:spcAft>
                <a:spcPts val="0"/>
              </a:spcAft>
              <a:defRPr sz="1200">
                <a:latin typeface="+mn-lt"/>
                <a:cs typeface="+mn-cs"/>
              </a:defRPr>
            </a:lvl1pPr>
          </a:lstStyle>
          <a:p>
            <a:pPr>
              <a:defRPr/>
            </a:pPr>
            <a:fld id="{00E5F966-E3AA-4511-BECA-B0F4AFE08912}" type="slidenum">
              <a:rPr lang="en-US"/>
              <a:pPr>
                <a:defRPr/>
              </a:pPr>
              <a:t>‹#›</a:t>
            </a:fld>
            <a:endParaRPr lang="en-US"/>
          </a:p>
        </p:txBody>
      </p:sp>
    </p:spTree>
    <p:extLst>
      <p:ext uri="{BB962C8B-B14F-4D97-AF65-F5344CB8AC3E}">
        <p14:creationId xmlns:p14="http://schemas.microsoft.com/office/powerpoint/2010/main" val="26606299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0E5F966-E3AA-4511-BECA-B0F4AFE08912}" type="slidenum">
              <a:rPr lang="en-US" smtClean="0"/>
              <a:pPr>
                <a:defRPr/>
              </a:pPr>
              <a:t>1</a:t>
            </a:fld>
            <a:endParaRPr lang="en-US"/>
          </a:p>
        </p:txBody>
      </p:sp>
    </p:spTree>
    <p:extLst>
      <p:ext uri="{BB962C8B-B14F-4D97-AF65-F5344CB8AC3E}">
        <p14:creationId xmlns:p14="http://schemas.microsoft.com/office/powerpoint/2010/main" val="1946334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C0D0FC-6186-450A-ABCC-D603F6FCD388}" type="slidenum">
              <a:rPr lang="en-US" smtClean="0">
                <a:solidFill>
                  <a:prstClr val="black"/>
                </a:solidFill>
              </a:rPr>
              <a:pPr>
                <a:defRPr/>
              </a:pPr>
              <a:t>31</a:t>
            </a:fld>
            <a:endParaRPr lang="en-US" dirty="0">
              <a:solidFill>
                <a:prstClr val="black"/>
              </a:solidFill>
            </a:endParaRPr>
          </a:p>
        </p:txBody>
      </p:sp>
    </p:spTree>
    <p:extLst>
      <p:ext uri="{BB962C8B-B14F-4D97-AF65-F5344CB8AC3E}">
        <p14:creationId xmlns:p14="http://schemas.microsoft.com/office/powerpoint/2010/main" val="388166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682" name="Shape 832"/>
          <p:cNvSpPr>
            <a:spLocks noGrp="1" noRot="1" noChangeAspect="1" noTextEdit="1"/>
          </p:cNvSpPr>
          <p:nvPr>
            <p:ph type="sldImg" idx="2"/>
          </p:nvPr>
        </p:nvSpPr>
        <p:spPr>
          <a:noFill/>
          <a:ln>
            <a:headEnd/>
            <a:tailEnd/>
          </a:ln>
        </p:spPr>
      </p:sp>
      <p:sp>
        <p:nvSpPr>
          <p:cNvPr id="71683" name="Shape 83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690" tIns="45846" rIns="91690" bIns="45846" numCol="1" anchor="t" compatLnSpc="1">
            <a:prstTxWarp prst="textNoShape">
              <a:avLst/>
            </a:prstTxWarp>
          </a:bodyPr>
          <a:lstStyle/>
          <a:p>
            <a:pPr eaLnBrk="1" hangingPunct="1">
              <a:spcBef>
                <a:spcPct val="0"/>
              </a:spcBef>
            </a:pPr>
            <a:endParaRPr lang="en-US" smtClean="0"/>
          </a:p>
        </p:txBody>
      </p:sp>
      <p:sp>
        <p:nvSpPr>
          <p:cNvPr id="71684" name="Shape 83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90" tIns="45846" rIns="91690" bIns="45846"/>
          <a:lstStyle>
            <a:lvl1pPr eaLnBrk="0" hangingPunct="0">
              <a:defRPr sz="1400">
                <a:solidFill>
                  <a:srgbClr val="000000"/>
                </a:solidFill>
                <a:latin typeface="Arial" charset="0"/>
                <a:cs typeface="Arial" charset="0"/>
                <a:sym typeface="Arial" charset="0"/>
              </a:defRPr>
            </a:lvl1pPr>
            <a:lvl2pPr marL="742868" indent="-285718" eaLnBrk="0" hangingPunct="0">
              <a:defRPr sz="1400">
                <a:solidFill>
                  <a:srgbClr val="000000"/>
                </a:solidFill>
                <a:latin typeface="Arial" charset="0"/>
                <a:cs typeface="Arial" charset="0"/>
                <a:sym typeface="Arial" charset="0"/>
              </a:defRPr>
            </a:lvl2pPr>
            <a:lvl3pPr marL="1142874" indent="-228574" eaLnBrk="0" hangingPunct="0">
              <a:defRPr sz="1400">
                <a:solidFill>
                  <a:srgbClr val="000000"/>
                </a:solidFill>
                <a:latin typeface="Arial" charset="0"/>
                <a:cs typeface="Arial" charset="0"/>
                <a:sym typeface="Arial" charset="0"/>
              </a:defRPr>
            </a:lvl3pPr>
            <a:lvl4pPr marL="1600023" indent="-228574" eaLnBrk="0" hangingPunct="0">
              <a:defRPr sz="1400">
                <a:solidFill>
                  <a:srgbClr val="000000"/>
                </a:solidFill>
                <a:latin typeface="Arial" charset="0"/>
                <a:cs typeface="Arial" charset="0"/>
                <a:sym typeface="Arial" charset="0"/>
              </a:defRPr>
            </a:lvl4pPr>
            <a:lvl5pPr marL="2057174" indent="-228574" eaLnBrk="0" hangingPunct="0">
              <a:defRPr sz="1400">
                <a:solidFill>
                  <a:srgbClr val="000000"/>
                </a:solidFill>
                <a:latin typeface="Arial" charset="0"/>
                <a:cs typeface="Arial" charset="0"/>
                <a:sym typeface="Arial" charset="0"/>
              </a:defRPr>
            </a:lvl5pPr>
            <a:lvl6pPr marL="2514322" indent="-228574" eaLnBrk="0" fontAlgn="base" hangingPunct="0">
              <a:spcBef>
                <a:spcPct val="0"/>
              </a:spcBef>
              <a:spcAft>
                <a:spcPct val="0"/>
              </a:spcAft>
              <a:defRPr sz="1400">
                <a:solidFill>
                  <a:srgbClr val="000000"/>
                </a:solidFill>
                <a:latin typeface="Arial" charset="0"/>
                <a:cs typeface="Arial" charset="0"/>
                <a:sym typeface="Arial" charset="0"/>
              </a:defRPr>
            </a:lvl6pPr>
            <a:lvl7pPr marL="2971470" indent="-228574" eaLnBrk="0" fontAlgn="base" hangingPunct="0">
              <a:spcBef>
                <a:spcPct val="0"/>
              </a:spcBef>
              <a:spcAft>
                <a:spcPct val="0"/>
              </a:spcAft>
              <a:defRPr sz="1400">
                <a:solidFill>
                  <a:srgbClr val="000000"/>
                </a:solidFill>
                <a:latin typeface="Arial" charset="0"/>
                <a:cs typeface="Arial" charset="0"/>
                <a:sym typeface="Arial" charset="0"/>
              </a:defRPr>
            </a:lvl7pPr>
            <a:lvl8pPr marL="3428621" indent="-228574" eaLnBrk="0" fontAlgn="base" hangingPunct="0">
              <a:spcBef>
                <a:spcPct val="0"/>
              </a:spcBef>
              <a:spcAft>
                <a:spcPct val="0"/>
              </a:spcAft>
              <a:defRPr sz="1400">
                <a:solidFill>
                  <a:srgbClr val="000000"/>
                </a:solidFill>
                <a:latin typeface="Arial" charset="0"/>
                <a:cs typeface="Arial" charset="0"/>
                <a:sym typeface="Arial" charset="0"/>
              </a:defRPr>
            </a:lvl8pPr>
            <a:lvl9pPr marL="3885770" indent="-228574" eaLnBrk="0" fontAlgn="base" hangingPunct="0">
              <a:spcBef>
                <a:spcPct val="0"/>
              </a:spcBef>
              <a:spcAft>
                <a:spcPct val="0"/>
              </a:spcAft>
              <a:defRPr sz="1400">
                <a:solidFill>
                  <a:srgbClr val="000000"/>
                </a:solidFill>
                <a:latin typeface="Arial" charset="0"/>
                <a:cs typeface="Arial" charset="0"/>
                <a:sym typeface="Arial" charset="0"/>
              </a:defRPr>
            </a:lvl9pPr>
          </a:lstStyle>
          <a:p>
            <a:pPr eaLnBrk="1" hangingPunct="1">
              <a:buSzPct val="25000"/>
            </a:pPr>
            <a:r>
              <a:rPr lang="en-US" sz="1200"/>
              <a: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682" name="Shape 832"/>
          <p:cNvSpPr>
            <a:spLocks noGrp="1" noRot="1" noChangeAspect="1" noTextEdit="1"/>
          </p:cNvSpPr>
          <p:nvPr>
            <p:ph type="sldImg" idx="2"/>
          </p:nvPr>
        </p:nvSpPr>
        <p:spPr>
          <a:noFill/>
          <a:ln>
            <a:headEnd/>
            <a:tailEnd/>
          </a:ln>
        </p:spPr>
      </p:sp>
      <p:sp>
        <p:nvSpPr>
          <p:cNvPr id="71683" name="Shape 83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690" tIns="45846" rIns="91690" bIns="45846" numCol="1" anchor="t" compatLnSpc="1">
            <a:prstTxWarp prst="textNoShape">
              <a:avLst/>
            </a:prstTxWarp>
          </a:bodyPr>
          <a:lstStyle/>
          <a:p>
            <a:pPr eaLnBrk="1" hangingPunct="1">
              <a:spcBef>
                <a:spcPct val="0"/>
              </a:spcBef>
            </a:pPr>
            <a:endParaRPr lang="en-US" dirty="0" smtClean="0"/>
          </a:p>
        </p:txBody>
      </p:sp>
      <p:sp>
        <p:nvSpPr>
          <p:cNvPr id="71684" name="Shape 83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90" tIns="45846" rIns="91690" bIns="45846"/>
          <a:lstStyle>
            <a:lvl1pPr eaLnBrk="0" hangingPunct="0">
              <a:defRPr sz="1400">
                <a:solidFill>
                  <a:srgbClr val="000000"/>
                </a:solidFill>
                <a:latin typeface="Arial" charset="0"/>
                <a:cs typeface="Arial" charset="0"/>
                <a:sym typeface="Arial" charset="0"/>
              </a:defRPr>
            </a:lvl1pPr>
            <a:lvl2pPr marL="742868" indent="-285718" eaLnBrk="0" hangingPunct="0">
              <a:defRPr sz="1400">
                <a:solidFill>
                  <a:srgbClr val="000000"/>
                </a:solidFill>
                <a:latin typeface="Arial" charset="0"/>
                <a:cs typeface="Arial" charset="0"/>
                <a:sym typeface="Arial" charset="0"/>
              </a:defRPr>
            </a:lvl2pPr>
            <a:lvl3pPr marL="1142874" indent="-228574" eaLnBrk="0" hangingPunct="0">
              <a:defRPr sz="1400">
                <a:solidFill>
                  <a:srgbClr val="000000"/>
                </a:solidFill>
                <a:latin typeface="Arial" charset="0"/>
                <a:cs typeface="Arial" charset="0"/>
                <a:sym typeface="Arial" charset="0"/>
              </a:defRPr>
            </a:lvl3pPr>
            <a:lvl4pPr marL="1600023" indent="-228574" eaLnBrk="0" hangingPunct="0">
              <a:defRPr sz="1400">
                <a:solidFill>
                  <a:srgbClr val="000000"/>
                </a:solidFill>
                <a:latin typeface="Arial" charset="0"/>
                <a:cs typeface="Arial" charset="0"/>
                <a:sym typeface="Arial" charset="0"/>
              </a:defRPr>
            </a:lvl4pPr>
            <a:lvl5pPr marL="2057174" indent="-228574" eaLnBrk="0" hangingPunct="0">
              <a:defRPr sz="1400">
                <a:solidFill>
                  <a:srgbClr val="000000"/>
                </a:solidFill>
                <a:latin typeface="Arial" charset="0"/>
                <a:cs typeface="Arial" charset="0"/>
                <a:sym typeface="Arial" charset="0"/>
              </a:defRPr>
            </a:lvl5pPr>
            <a:lvl6pPr marL="2514322" indent="-228574" eaLnBrk="0" fontAlgn="base" hangingPunct="0">
              <a:spcBef>
                <a:spcPct val="0"/>
              </a:spcBef>
              <a:spcAft>
                <a:spcPct val="0"/>
              </a:spcAft>
              <a:defRPr sz="1400">
                <a:solidFill>
                  <a:srgbClr val="000000"/>
                </a:solidFill>
                <a:latin typeface="Arial" charset="0"/>
                <a:cs typeface="Arial" charset="0"/>
                <a:sym typeface="Arial" charset="0"/>
              </a:defRPr>
            </a:lvl6pPr>
            <a:lvl7pPr marL="2971470" indent="-228574" eaLnBrk="0" fontAlgn="base" hangingPunct="0">
              <a:spcBef>
                <a:spcPct val="0"/>
              </a:spcBef>
              <a:spcAft>
                <a:spcPct val="0"/>
              </a:spcAft>
              <a:defRPr sz="1400">
                <a:solidFill>
                  <a:srgbClr val="000000"/>
                </a:solidFill>
                <a:latin typeface="Arial" charset="0"/>
                <a:cs typeface="Arial" charset="0"/>
                <a:sym typeface="Arial" charset="0"/>
              </a:defRPr>
            </a:lvl7pPr>
            <a:lvl8pPr marL="3428621" indent="-228574" eaLnBrk="0" fontAlgn="base" hangingPunct="0">
              <a:spcBef>
                <a:spcPct val="0"/>
              </a:spcBef>
              <a:spcAft>
                <a:spcPct val="0"/>
              </a:spcAft>
              <a:defRPr sz="1400">
                <a:solidFill>
                  <a:srgbClr val="000000"/>
                </a:solidFill>
                <a:latin typeface="Arial" charset="0"/>
                <a:cs typeface="Arial" charset="0"/>
                <a:sym typeface="Arial" charset="0"/>
              </a:defRPr>
            </a:lvl8pPr>
            <a:lvl9pPr marL="3885770" indent="-228574" eaLnBrk="0" fontAlgn="base" hangingPunct="0">
              <a:spcBef>
                <a:spcPct val="0"/>
              </a:spcBef>
              <a:spcAft>
                <a:spcPct val="0"/>
              </a:spcAft>
              <a:defRPr sz="1400">
                <a:solidFill>
                  <a:srgbClr val="000000"/>
                </a:solidFill>
                <a:latin typeface="Arial" charset="0"/>
                <a:cs typeface="Arial" charset="0"/>
                <a:sym typeface="Arial" charset="0"/>
              </a:defRPr>
            </a:lvl9pPr>
          </a:lstStyle>
          <a:p>
            <a:pPr eaLnBrk="1" hangingPunct="1">
              <a:buSzPct val="25000"/>
            </a:pPr>
            <a:r>
              <a:rPr lang="en-US" sz="1200" dirty="0"/>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682" name="Shape 832"/>
          <p:cNvSpPr>
            <a:spLocks noGrp="1" noRot="1" noChangeAspect="1" noTextEdit="1"/>
          </p:cNvSpPr>
          <p:nvPr>
            <p:ph type="sldImg" idx="2"/>
          </p:nvPr>
        </p:nvSpPr>
        <p:spPr>
          <a:noFill/>
          <a:ln>
            <a:headEnd/>
            <a:tailEnd/>
          </a:ln>
        </p:spPr>
      </p:sp>
      <p:sp>
        <p:nvSpPr>
          <p:cNvPr id="71683" name="Shape 83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695" tIns="45848" rIns="91695" bIns="45848" numCol="1" anchor="t" compatLnSpc="1">
            <a:prstTxWarp prst="textNoShape">
              <a:avLst/>
            </a:prstTxWarp>
          </a:bodyPr>
          <a:lstStyle/>
          <a:p>
            <a:pPr eaLnBrk="1" hangingPunct="1">
              <a:spcBef>
                <a:spcPct val="0"/>
              </a:spcBef>
            </a:pPr>
            <a:endParaRPr lang="en-US" smtClean="0"/>
          </a:p>
        </p:txBody>
      </p:sp>
      <p:sp>
        <p:nvSpPr>
          <p:cNvPr id="71684" name="Shape 83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95" tIns="45848" rIns="91695" bIns="45848"/>
          <a:lstStyle>
            <a:lvl1pPr eaLnBrk="0" hangingPunct="0">
              <a:defRPr sz="1400">
                <a:solidFill>
                  <a:srgbClr val="000000"/>
                </a:solidFill>
                <a:latin typeface="Arial" charset="0"/>
                <a:cs typeface="Arial" charset="0"/>
                <a:sym typeface="Arial" charset="0"/>
              </a:defRPr>
            </a:lvl1pPr>
            <a:lvl2pPr marL="742909" indent="-285734" eaLnBrk="0" hangingPunct="0">
              <a:defRPr sz="1400">
                <a:solidFill>
                  <a:srgbClr val="000000"/>
                </a:solidFill>
                <a:latin typeface="Arial" charset="0"/>
                <a:cs typeface="Arial" charset="0"/>
                <a:sym typeface="Arial" charset="0"/>
              </a:defRPr>
            </a:lvl2pPr>
            <a:lvl3pPr marL="1142937" indent="-228587" eaLnBrk="0" hangingPunct="0">
              <a:defRPr sz="1400">
                <a:solidFill>
                  <a:srgbClr val="000000"/>
                </a:solidFill>
                <a:latin typeface="Arial" charset="0"/>
                <a:cs typeface="Arial" charset="0"/>
                <a:sym typeface="Arial" charset="0"/>
              </a:defRPr>
            </a:lvl3pPr>
            <a:lvl4pPr marL="1600111" indent="-228587" eaLnBrk="0" hangingPunct="0">
              <a:defRPr sz="1400">
                <a:solidFill>
                  <a:srgbClr val="000000"/>
                </a:solidFill>
                <a:latin typeface="Arial" charset="0"/>
                <a:cs typeface="Arial" charset="0"/>
                <a:sym typeface="Arial" charset="0"/>
              </a:defRPr>
            </a:lvl4pPr>
            <a:lvl5pPr marL="2057287" indent="-228587" eaLnBrk="0" hangingPunct="0">
              <a:defRPr sz="1400">
                <a:solidFill>
                  <a:srgbClr val="000000"/>
                </a:solidFill>
                <a:latin typeface="Arial" charset="0"/>
                <a:cs typeface="Arial" charset="0"/>
                <a:sym typeface="Arial" charset="0"/>
              </a:defRPr>
            </a:lvl5pPr>
            <a:lvl6pPr marL="2514461" indent="-228587" eaLnBrk="0" fontAlgn="base" hangingPunct="0">
              <a:spcBef>
                <a:spcPct val="0"/>
              </a:spcBef>
              <a:spcAft>
                <a:spcPct val="0"/>
              </a:spcAft>
              <a:defRPr sz="1400">
                <a:solidFill>
                  <a:srgbClr val="000000"/>
                </a:solidFill>
                <a:latin typeface="Arial" charset="0"/>
                <a:cs typeface="Arial" charset="0"/>
                <a:sym typeface="Arial" charset="0"/>
              </a:defRPr>
            </a:lvl6pPr>
            <a:lvl7pPr marL="2971635" indent="-228587" eaLnBrk="0" fontAlgn="base" hangingPunct="0">
              <a:spcBef>
                <a:spcPct val="0"/>
              </a:spcBef>
              <a:spcAft>
                <a:spcPct val="0"/>
              </a:spcAft>
              <a:defRPr sz="1400">
                <a:solidFill>
                  <a:srgbClr val="000000"/>
                </a:solidFill>
                <a:latin typeface="Arial" charset="0"/>
                <a:cs typeface="Arial" charset="0"/>
                <a:sym typeface="Arial" charset="0"/>
              </a:defRPr>
            </a:lvl7pPr>
            <a:lvl8pPr marL="3428811" indent="-228587" eaLnBrk="0" fontAlgn="base" hangingPunct="0">
              <a:spcBef>
                <a:spcPct val="0"/>
              </a:spcBef>
              <a:spcAft>
                <a:spcPct val="0"/>
              </a:spcAft>
              <a:defRPr sz="1400">
                <a:solidFill>
                  <a:srgbClr val="000000"/>
                </a:solidFill>
                <a:latin typeface="Arial" charset="0"/>
                <a:cs typeface="Arial" charset="0"/>
                <a:sym typeface="Arial" charset="0"/>
              </a:defRPr>
            </a:lvl8pPr>
            <a:lvl9pPr marL="3885985" indent="-228587" eaLnBrk="0" fontAlgn="base" hangingPunct="0">
              <a:spcBef>
                <a:spcPct val="0"/>
              </a:spcBef>
              <a:spcAft>
                <a:spcPct val="0"/>
              </a:spcAft>
              <a:defRPr sz="1400">
                <a:solidFill>
                  <a:srgbClr val="000000"/>
                </a:solidFill>
                <a:latin typeface="Arial" charset="0"/>
                <a:cs typeface="Arial" charset="0"/>
                <a:sym typeface="Arial" charset="0"/>
              </a:defRPr>
            </a:lvl9pPr>
          </a:lstStyle>
          <a:p>
            <a:pPr eaLnBrk="1" hangingPunct="1">
              <a:buSzPct val="25000"/>
            </a:pPr>
            <a:r>
              <a:rPr lang="en-US" sz="1200"/>
              <a: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682" name="Shape 832"/>
          <p:cNvSpPr>
            <a:spLocks noGrp="1" noRot="1" noChangeAspect="1" noTextEdit="1"/>
          </p:cNvSpPr>
          <p:nvPr>
            <p:ph type="sldImg" idx="2"/>
          </p:nvPr>
        </p:nvSpPr>
        <p:spPr>
          <a:noFill/>
          <a:ln>
            <a:headEnd/>
            <a:tailEnd/>
          </a:ln>
        </p:spPr>
      </p:sp>
      <p:sp>
        <p:nvSpPr>
          <p:cNvPr id="71683" name="Shape 83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695" tIns="45848" rIns="91695" bIns="45848" numCol="1" anchor="t" compatLnSpc="1">
            <a:prstTxWarp prst="textNoShape">
              <a:avLst/>
            </a:prstTxWarp>
          </a:bodyPr>
          <a:lstStyle/>
          <a:p>
            <a:pPr eaLnBrk="1" hangingPunct="1">
              <a:spcBef>
                <a:spcPct val="0"/>
              </a:spcBef>
            </a:pPr>
            <a:endParaRPr lang="en-US" smtClean="0"/>
          </a:p>
        </p:txBody>
      </p:sp>
      <p:sp>
        <p:nvSpPr>
          <p:cNvPr id="71684" name="Shape 83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95" tIns="45848" rIns="91695" bIns="45848"/>
          <a:lstStyle>
            <a:lvl1pPr eaLnBrk="0" hangingPunct="0">
              <a:defRPr sz="1400">
                <a:solidFill>
                  <a:srgbClr val="000000"/>
                </a:solidFill>
                <a:latin typeface="Arial" charset="0"/>
                <a:cs typeface="Arial" charset="0"/>
                <a:sym typeface="Arial" charset="0"/>
              </a:defRPr>
            </a:lvl1pPr>
            <a:lvl2pPr marL="742909" indent="-285734" eaLnBrk="0" hangingPunct="0">
              <a:defRPr sz="1400">
                <a:solidFill>
                  <a:srgbClr val="000000"/>
                </a:solidFill>
                <a:latin typeface="Arial" charset="0"/>
                <a:cs typeface="Arial" charset="0"/>
                <a:sym typeface="Arial" charset="0"/>
              </a:defRPr>
            </a:lvl2pPr>
            <a:lvl3pPr marL="1142937" indent="-228587" eaLnBrk="0" hangingPunct="0">
              <a:defRPr sz="1400">
                <a:solidFill>
                  <a:srgbClr val="000000"/>
                </a:solidFill>
                <a:latin typeface="Arial" charset="0"/>
                <a:cs typeface="Arial" charset="0"/>
                <a:sym typeface="Arial" charset="0"/>
              </a:defRPr>
            </a:lvl3pPr>
            <a:lvl4pPr marL="1600111" indent="-228587" eaLnBrk="0" hangingPunct="0">
              <a:defRPr sz="1400">
                <a:solidFill>
                  <a:srgbClr val="000000"/>
                </a:solidFill>
                <a:latin typeface="Arial" charset="0"/>
                <a:cs typeface="Arial" charset="0"/>
                <a:sym typeface="Arial" charset="0"/>
              </a:defRPr>
            </a:lvl4pPr>
            <a:lvl5pPr marL="2057287" indent="-228587" eaLnBrk="0" hangingPunct="0">
              <a:defRPr sz="1400">
                <a:solidFill>
                  <a:srgbClr val="000000"/>
                </a:solidFill>
                <a:latin typeface="Arial" charset="0"/>
                <a:cs typeface="Arial" charset="0"/>
                <a:sym typeface="Arial" charset="0"/>
              </a:defRPr>
            </a:lvl5pPr>
            <a:lvl6pPr marL="2514461" indent="-228587" eaLnBrk="0" fontAlgn="base" hangingPunct="0">
              <a:spcBef>
                <a:spcPct val="0"/>
              </a:spcBef>
              <a:spcAft>
                <a:spcPct val="0"/>
              </a:spcAft>
              <a:defRPr sz="1400">
                <a:solidFill>
                  <a:srgbClr val="000000"/>
                </a:solidFill>
                <a:latin typeface="Arial" charset="0"/>
                <a:cs typeface="Arial" charset="0"/>
                <a:sym typeface="Arial" charset="0"/>
              </a:defRPr>
            </a:lvl6pPr>
            <a:lvl7pPr marL="2971635" indent="-228587" eaLnBrk="0" fontAlgn="base" hangingPunct="0">
              <a:spcBef>
                <a:spcPct val="0"/>
              </a:spcBef>
              <a:spcAft>
                <a:spcPct val="0"/>
              </a:spcAft>
              <a:defRPr sz="1400">
                <a:solidFill>
                  <a:srgbClr val="000000"/>
                </a:solidFill>
                <a:latin typeface="Arial" charset="0"/>
                <a:cs typeface="Arial" charset="0"/>
                <a:sym typeface="Arial" charset="0"/>
              </a:defRPr>
            </a:lvl7pPr>
            <a:lvl8pPr marL="3428811" indent="-228587" eaLnBrk="0" fontAlgn="base" hangingPunct="0">
              <a:spcBef>
                <a:spcPct val="0"/>
              </a:spcBef>
              <a:spcAft>
                <a:spcPct val="0"/>
              </a:spcAft>
              <a:defRPr sz="1400">
                <a:solidFill>
                  <a:srgbClr val="000000"/>
                </a:solidFill>
                <a:latin typeface="Arial" charset="0"/>
                <a:cs typeface="Arial" charset="0"/>
                <a:sym typeface="Arial" charset="0"/>
              </a:defRPr>
            </a:lvl8pPr>
            <a:lvl9pPr marL="3885985" indent="-228587" eaLnBrk="0" fontAlgn="base" hangingPunct="0">
              <a:spcBef>
                <a:spcPct val="0"/>
              </a:spcBef>
              <a:spcAft>
                <a:spcPct val="0"/>
              </a:spcAft>
              <a:defRPr sz="1400">
                <a:solidFill>
                  <a:srgbClr val="000000"/>
                </a:solidFill>
                <a:latin typeface="Arial" charset="0"/>
                <a:cs typeface="Arial" charset="0"/>
                <a:sym typeface="Arial" charset="0"/>
              </a:defRPr>
            </a:lvl9pPr>
          </a:lstStyle>
          <a:p>
            <a:pPr eaLnBrk="1" hangingPunct="1">
              <a:buSzPct val="25000"/>
            </a:pPr>
            <a:r>
              <a:rPr lang="en-US" sz="1200"/>
              <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i="1" smtClean="0"/>
          </a:p>
        </p:txBody>
      </p:sp>
      <p:sp>
        <p:nvSpPr>
          <p:cNvPr id="634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5BBFFA-4284-4A64-A2B8-3970CD55B2DD}" type="slidenum">
              <a:rPr lang="en-US" smtClean="0"/>
              <a:pPr fontAlgn="base">
                <a:spcBef>
                  <a:spcPct val="0"/>
                </a:spcBef>
                <a:spcAft>
                  <a:spcPct val="0"/>
                </a:spcAft>
                <a:defRPr/>
              </a:pPr>
              <a:t>38</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106" name="Shape 481"/>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en-US" smtClean="0"/>
          </a:p>
        </p:txBody>
      </p:sp>
      <p:sp>
        <p:nvSpPr>
          <p:cNvPr id="47107" name="Shape 482"/>
          <p:cNvSpPr>
            <a:spLocks noGrp="1" noRot="1" noChangeAspect="1" noTextEdit="1"/>
          </p:cNvSpPr>
          <p:nvPr>
            <p:ph type="sldImg" idx="2"/>
          </p:nvPr>
        </p:nvSpPr>
        <p:spPr>
          <a:noFill/>
          <a:ln>
            <a:headEnd/>
            <a:tailEn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a:miter lim="800000"/>
            <a:headEnd/>
            <a:tailEnd/>
          </a:ln>
        </p:spPr>
      </p:sp>
      <p:sp>
        <p:nvSpPr>
          <p:cNvPr id="54275"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compatLnSpc="1">
            <a:prstTxWarp prst="textNoShape">
              <a:avLst/>
            </a:prstTxWarp>
          </a:bodyPr>
          <a:lstStyle/>
          <a:p>
            <a:pPr eaLnBrk="1" hangingPunct="1">
              <a:spcBef>
                <a:spcPct val="0"/>
              </a:spcBef>
            </a:pPr>
            <a:endParaRPr lang="en-US" smtClean="0"/>
          </a:p>
        </p:txBody>
      </p:sp>
      <p:sp>
        <p:nvSpPr>
          <p:cNvPr id="54276"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rgbClr val="000000"/>
                </a:solidFill>
                <a:latin typeface="Arial" charset="0"/>
                <a:cs typeface="Arial" charset="0"/>
                <a:sym typeface="Arial" charset="0"/>
              </a:defRPr>
            </a:lvl1pPr>
            <a:lvl2pPr marL="740491" indent="-284804" eaLnBrk="0" hangingPunct="0">
              <a:defRPr sz="1400">
                <a:solidFill>
                  <a:srgbClr val="000000"/>
                </a:solidFill>
                <a:latin typeface="Arial" charset="0"/>
                <a:cs typeface="Arial" charset="0"/>
                <a:sym typeface="Arial" charset="0"/>
              </a:defRPr>
            </a:lvl2pPr>
            <a:lvl3pPr marL="1139217" indent="-227843" eaLnBrk="0" hangingPunct="0">
              <a:defRPr sz="1400">
                <a:solidFill>
                  <a:srgbClr val="000000"/>
                </a:solidFill>
                <a:latin typeface="Arial" charset="0"/>
                <a:cs typeface="Arial" charset="0"/>
                <a:sym typeface="Arial" charset="0"/>
              </a:defRPr>
            </a:lvl3pPr>
            <a:lvl4pPr marL="1594903" indent="-227843" eaLnBrk="0" hangingPunct="0">
              <a:defRPr sz="1400">
                <a:solidFill>
                  <a:srgbClr val="000000"/>
                </a:solidFill>
                <a:latin typeface="Arial" charset="0"/>
                <a:cs typeface="Arial" charset="0"/>
                <a:sym typeface="Arial" charset="0"/>
              </a:defRPr>
            </a:lvl4pPr>
            <a:lvl5pPr marL="2050591" indent="-227843" eaLnBrk="0" hangingPunct="0">
              <a:defRPr sz="1400">
                <a:solidFill>
                  <a:srgbClr val="000000"/>
                </a:solidFill>
                <a:latin typeface="Arial" charset="0"/>
                <a:cs typeface="Arial" charset="0"/>
                <a:sym typeface="Arial" charset="0"/>
              </a:defRPr>
            </a:lvl5pPr>
            <a:lvl6pPr marL="2506276" indent="-227843" eaLnBrk="0" fontAlgn="base" hangingPunct="0">
              <a:spcBef>
                <a:spcPct val="0"/>
              </a:spcBef>
              <a:spcAft>
                <a:spcPct val="0"/>
              </a:spcAft>
              <a:defRPr sz="1400">
                <a:solidFill>
                  <a:srgbClr val="000000"/>
                </a:solidFill>
                <a:latin typeface="Arial" charset="0"/>
                <a:cs typeface="Arial" charset="0"/>
                <a:sym typeface="Arial" charset="0"/>
              </a:defRPr>
            </a:lvl6pPr>
            <a:lvl7pPr marL="2961961" indent="-227843" eaLnBrk="0" fontAlgn="base" hangingPunct="0">
              <a:spcBef>
                <a:spcPct val="0"/>
              </a:spcBef>
              <a:spcAft>
                <a:spcPct val="0"/>
              </a:spcAft>
              <a:defRPr sz="1400">
                <a:solidFill>
                  <a:srgbClr val="000000"/>
                </a:solidFill>
                <a:latin typeface="Arial" charset="0"/>
                <a:cs typeface="Arial" charset="0"/>
                <a:sym typeface="Arial" charset="0"/>
              </a:defRPr>
            </a:lvl7pPr>
            <a:lvl8pPr marL="3417649" indent="-227843" eaLnBrk="0" fontAlgn="base" hangingPunct="0">
              <a:spcBef>
                <a:spcPct val="0"/>
              </a:spcBef>
              <a:spcAft>
                <a:spcPct val="0"/>
              </a:spcAft>
              <a:defRPr sz="1400">
                <a:solidFill>
                  <a:srgbClr val="000000"/>
                </a:solidFill>
                <a:latin typeface="Arial" charset="0"/>
                <a:cs typeface="Arial" charset="0"/>
                <a:sym typeface="Arial" charset="0"/>
              </a:defRPr>
            </a:lvl8pPr>
            <a:lvl9pPr marL="3873336" indent="-227843" eaLnBrk="0" fontAlgn="base" hangingPunct="0">
              <a:spcBef>
                <a:spcPct val="0"/>
              </a:spcBef>
              <a:spcAft>
                <a:spcPct val="0"/>
              </a:spcAft>
              <a:defRPr sz="1400">
                <a:solidFill>
                  <a:srgbClr val="000000"/>
                </a:solidFill>
                <a:latin typeface="Arial" charset="0"/>
                <a:cs typeface="Arial" charset="0"/>
                <a:sym typeface="Arial" charset="0"/>
              </a:defRPr>
            </a:lvl9pPr>
          </a:lstStyle>
          <a:p>
            <a:pPr eaLnBrk="1" hangingPunct="1"/>
            <a:fld id="{45B359C9-3173-4A2E-807F-E52E769E797A}" type="slidenum">
              <a:rPr lang="en-US" sz="1200"/>
              <a:pPr eaLnBrk="1" hangingPunct="1"/>
              <a:t>3</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a:miter lim="800000"/>
            <a:headEnd/>
            <a:tailEnd/>
          </a:ln>
        </p:spPr>
      </p:sp>
      <p:sp>
        <p:nvSpPr>
          <p:cNvPr id="54275"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compatLnSpc="1">
            <a:prstTxWarp prst="textNoShape">
              <a:avLst/>
            </a:prstTxWarp>
          </a:bodyPr>
          <a:lstStyle/>
          <a:p>
            <a:pPr eaLnBrk="1" hangingPunct="1">
              <a:spcBef>
                <a:spcPct val="0"/>
              </a:spcBef>
            </a:pPr>
            <a:endParaRPr lang="en-US" smtClean="0"/>
          </a:p>
        </p:txBody>
      </p:sp>
      <p:sp>
        <p:nvSpPr>
          <p:cNvPr id="54276"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rgbClr val="000000"/>
                </a:solidFill>
                <a:latin typeface="Arial" charset="0"/>
                <a:cs typeface="Arial" charset="0"/>
                <a:sym typeface="Arial" charset="0"/>
              </a:defRPr>
            </a:lvl1pPr>
            <a:lvl2pPr marL="740491" indent="-284804" eaLnBrk="0" hangingPunct="0">
              <a:defRPr sz="1400">
                <a:solidFill>
                  <a:srgbClr val="000000"/>
                </a:solidFill>
                <a:latin typeface="Arial" charset="0"/>
                <a:cs typeface="Arial" charset="0"/>
                <a:sym typeface="Arial" charset="0"/>
              </a:defRPr>
            </a:lvl2pPr>
            <a:lvl3pPr marL="1139217" indent="-227843" eaLnBrk="0" hangingPunct="0">
              <a:defRPr sz="1400">
                <a:solidFill>
                  <a:srgbClr val="000000"/>
                </a:solidFill>
                <a:latin typeface="Arial" charset="0"/>
                <a:cs typeface="Arial" charset="0"/>
                <a:sym typeface="Arial" charset="0"/>
              </a:defRPr>
            </a:lvl3pPr>
            <a:lvl4pPr marL="1594903" indent="-227843" eaLnBrk="0" hangingPunct="0">
              <a:defRPr sz="1400">
                <a:solidFill>
                  <a:srgbClr val="000000"/>
                </a:solidFill>
                <a:latin typeface="Arial" charset="0"/>
                <a:cs typeface="Arial" charset="0"/>
                <a:sym typeface="Arial" charset="0"/>
              </a:defRPr>
            </a:lvl4pPr>
            <a:lvl5pPr marL="2050591" indent="-227843" eaLnBrk="0" hangingPunct="0">
              <a:defRPr sz="1400">
                <a:solidFill>
                  <a:srgbClr val="000000"/>
                </a:solidFill>
                <a:latin typeface="Arial" charset="0"/>
                <a:cs typeface="Arial" charset="0"/>
                <a:sym typeface="Arial" charset="0"/>
              </a:defRPr>
            </a:lvl5pPr>
            <a:lvl6pPr marL="2506276" indent="-227843" eaLnBrk="0" fontAlgn="base" hangingPunct="0">
              <a:spcBef>
                <a:spcPct val="0"/>
              </a:spcBef>
              <a:spcAft>
                <a:spcPct val="0"/>
              </a:spcAft>
              <a:defRPr sz="1400">
                <a:solidFill>
                  <a:srgbClr val="000000"/>
                </a:solidFill>
                <a:latin typeface="Arial" charset="0"/>
                <a:cs typeface="Arial" charset="0"/>
                <a:sym typeface="Arial" charset="0"/>
              </a:defRPr>
            </a:lvl6pPr>
            <a:lvl7pPr marL="2961961" indent="-227843" eaLnBrk="0" fontAlgn="base" hangingPunct="0">
              <a:spcBef>
                <a:spcPct val="0"/>
              </a:spcBef>
              <a:spcAft>
                <a:spcPct val="0"/>
              </a:spcAft>
              <a:defRPr sz="1400">
                <a:solidFill>
                  <a:srgbClr val="000000"/>
                </a:solidFill>
                <a:latin typeface="Arial" charset="0"/>
                <a:cs typeface="Arial" charset="0"/>
                <a:sym typeface="Arial" charset="0"/>
              </a:defRPr>
            </a:lvl7pPr>
            <a:lvl8pPr marL="3417649" indent="-227843" eaLnBrk="0" fontAlgn="base" hangingPunct="0">
              <a:spcBef>
                <a:spcPct val="0"/>
              </a:spcBef>
              <a:spcAft>
                <a:spcPct val="0"/>
              </a:spcAft>
              <a:defRPr sz="1400">
                <a:solidFill>
                  <a:srgbClr val="000000"/>
                </a:solidFill>
                <a:latin typeface="Arial" charset="0"/>
                <a:cs typeface="Arial" charset="0"/>
                <a:sym typeface="Arial" charset="0"/>
              </a:defRPr>
            </a:lvl8pPr>
            <a:lvl9pPr marL="3873336" indent="-227843" eaLnBrk="0" fontAlgn="base" hangingPunct="0">
              <a:spcBef>
                <a:spcPct val="0"/>
              </a:spcBef>
              <a:spcAft>
                <a:spcPct val="0"/>
              </a:spcAft>
              <a:defRPr sz="1400">
                <a:solidFill>
                  <a:srgbClr val="000000"/>
                </a:solidFill>
                <a:latin typeface="Arial" charset="0"/>
                <a:cs typeface="Arial" charset="0"/>
                <a:sym typeface="Arial" charset="0"/>
              </a:defRPr>
            </a:lvl9pPr>
          </a:lstStyle>
          <a:p>
            <a:pPr eaLnBrk="1" hangingPunct="1"/>
            <a:fld id="{45B359C9-3173-4A2E-807F-E52E769E797A}" type="slidenum">
              <a:rPr lang="en-US" sz="1200"/>
              <a:pPr eaLnBrk="1" hangingPunct="1"/>
              <a:t>4</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B8E01FD-62BB-4B2C-AFCF-21ACFDA91745}" type="slidenum">
              <a:rPr lang="en-US" smtClean="0"/>
              <a:pPr/>
              <a:t>5</a:t>
            </a:fld>
            <a:endParaRPr lang="en-US" dirty="0"/>
          </a:p>
        </p:txBody>
      </p:sp>
    </p:spTree>
    <p:extLst>
      <p:ext uri="{BB962C8B-B14F-4D97-AF65-F5344CB8AC3E}">
        <p14:creationId xmlns:p14="http://schemas.microsoft.com/office/powerpoint/2010/main" val="2739943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i="1" dirty="0" smtClean="0"/>
          </a:p>
        </p:txBody>
      </p:sp>
      <p:sp>
        <p:nvSpPr>
          <p:cNvPr id="634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5BBFFA-4284-4A64-A2B8-3970CD55B2DD}" type="slidenum">
              <a:rPr lang="en-US" smtClean="0"/>
              <a:pPr fontAlgn="base">
                <a:spcBef>
                  <a:spcPct val="0"/>
                </a:spcBef>
                <a:spcAft>
                  <a:spcPct val="0"/>
                </a:spcAft>
                <a:defRPr/>
              </a:pPr>
              <a:t>14</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i="1" smtClean="0"/>
          </a:p>
        </p:txBody>
      </p:sp>
      <p:sp>
        <p:nvSpPr>
          <p:cNvPr id="634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5BBFFA-4284-4A64-A2B8-3970CD55B2DD}" type="slidenum">
              <a:rPr lang="en-US" smtClean="0"/>
              <a:pPr fontAlgn="base">
                <a:spcBef>
                  <a:spcPct val="0"/>
                </a:spcBef>
                <a:spcAft>
                  <a:spcPct val="0"/>
                </a:spcAft>
                <a:defRPr/>
              </a:pPr>
              <a:t>15</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i="1" dirty="0" smtClean="0"/>
          </a:p>
        </p:txBody>
      </p:sp>
      <p:sp>
        <p:nvSpPr>
          <p:cNvPr id="634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5BBFFA-4284-4A64-A2B8-3970CD55B2DD}" type="slidenum">
              <a:rPr lang="en-US" smtClean="0"/>
              <a:pPr fontAlgn="base">
                <a:spcBef>
                  <a:spcPct val="0"/>
                </a:spcBef>
                <a:spcAft>
                  <a:spcPct val="0"/>
                </a:spcAft>
                <a:defRPr/>
              </a:pPr>
              <a:t>16</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i="1" smtClean="0"/>
          </a:p>
        </p:txBody>
      </p:sp>
      <p:sp>
        <p:nvSpPr>
          <p:cNvPr id="634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5BBFFA-4284-4A64-A2B8-3970CD55B2DD}" type="slidenum">
              <a:rPr lang="en-US" smtClean="0"/>
              <a:pPr fontAlgn="base">
                <a:spcBef>
                  <a:spcPct val="0"/>
                </a:spcBef>
                <a:spcAft>
                  <a:spcPct val="0"/>
                </a:spcAft>
                <a:defRPr/>
              </a:pPr>
              <a:t>22</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A0B0382-BB04-4B4A-BBE4-1E4B0D266D0F}" type="datetime1">
              <a:rPr lang="en-US" smtClean="0"/>
              <a:t>12/1/2014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247C066-1A70-4088-BB31-F90541A282C7}" type="slidenum">
              <a:rPr lang="en-US"/>
              <a:pPr>
                <a:defRPr/>
              </a:pPr>
              <a:t>‹#›</a:t>
            </a:fld>
            <a:endParaRPr lang="en-US"/>
          </a:p>
        </p:txBody>
      </p:sp>
    </p:spTree>
    <p:extLst>
      <p:ext uri="{BB962C8B-B14F-4D97-AF65-F5344CB8AC3E}">
        <p14:creationId xmlns:p14="http://schemas.microsoft.com/office/powerpoint/2010/main" val="2574479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53CD23A-018A-4101-9937-99D7D022AE0F}" type="datetime1">
              <a:rPr lang="en-US" smtClean="0"/>
              <a:t>12/1/2014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289225B-FEC1-4C0B-B204-A5D635224894}" type="slidenum">
              <a:rPr lang="en-US"/>
              <a:pPr>
                <a:defRPr/>
              </a:pPr>
              <a:t>‹#›</a:t>
            </a:fld>
            <a:endParaRPr lang="en-US"/>
          </a:p>
        </p:txBody>
      </p:sp>
    </p:spTree>
    <p:extLst>
      <p:ext uri="{BB962C8B-B14F-4D97-AF65-F5344CB8AC3E}">
        <p14:creationId xmlns:p14="http://schemas.microsoft.com/office/powerpoint/2010/main" val="4080856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7E34AE9-1F65-4932-9BBA-F7A050C2A51B}" type="datetime1">
              <a:rPr lang="en-US" smtClean="0"/>
              <a:t>12/1/2014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E35A9B6-4A4A-4C88-9645-E06129CB0FAD}" type="slidenum">
              <a:rPr lang="en-US"/>
              <a:pPr>
                <a:defRPr/>
              </a:pPr>
              <a:t>‹#›</a:t>
            </a:fld>
            <a:endParaRPr lang="en-US"/>
          </a:p>
        </p:txBody>
      </p:sp>
    </p:spTree>
    <p:extLst>
      <p:ext uri="{BB962C8B-B14F-4D97-AF65-F5344CB8AC3E}">
        <p14:creationId xmlns:p14="http://schemas.microsoft.com/office/powerpoint/2010/main" val="17449923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CC406B-2BCA-45B2-97C9-F184EDBB90BA}" type="datetime1">
              <a:rPr lang="en-US" smtClean="0">
                <a:solidFill>
                  <a:prstClr val="black">
                    <a:tint val="75000"/>
                  </a:prstClr>
                </a:solidFill>
              </a:rPr>
              <a:t>12/1/2014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27F7761-FFF7-4E04-BA33-90DD50107F5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0311406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FD37AB-37C7-4ABE-83DC-ADA08F0DD1C0}" type="datetime1">
              <a:rPr lang="en-US" smtClean="0">
                <a:solidFill>
                  <a:prstClr val="black">
                    <a:tint val="75000"/>
                  </a:prstClr>
                </a:solidFill>
              </a:rPr>
              <a:t>12/1/2014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27F7761-FFF7-4E04-BA33-90DD50107F5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0297250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7F09E5-A137-4CF7-8AF7-C88BE4D1C613}" type="datetime1">
              <a:rPr lang="en-US" smtClean="0">
                <a:solidFill>
                  <a:prstClr val="black">
                    <a:tint val="75000"/>
                  </a:prstClr>
                </a:solidFill>
              </a:rPr>
              <a:t>12/1/2014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27F7761-FFF7-4E04-BA33-90DD50107F5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4986047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C74305-98F2-4120-9472-8392F24F6BBD}" type="datetime1">
              <a:rPr lang="en-US" smtClean="0">
                <a:solidFill>
                  <a:prstClr val="black">
                    <a:tint val="75000"/>
                  </a:prstClr>
                </a:solidFill>
              </a:rPr>
              <a:t>12/1/2014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27F7761-FFF7-4E04-BA33-90DD50107F5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466068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7F3337-BFF7-4D72-ACAB-4B6CA1B2FA92}" type="datetime1">
              <a:rPr lang="en-US" smtClean="0">
                <a:solidFill>
                  <a:prstClr val="black">
                    <a:tint val="75000"/>
                  </a:prstClr>
                </a:solidFill>
              </a:rPr>
              <a:t>12/1/2014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27F7761-FFF7-4E04-BA33-90DD50107F5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0672030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129CCC-30CF-42B0-934B-648D982A44CD}" type="datetime1">
              <a:rPr lang="en-US" smtClean="0">
                <a:solidFill>
                  <a:prstClr val="black">
                    <a:tint val="75000"/>
                  </a:prstClr>
                </a:solidFill>
              </a:rPr>
              <a:t>12/1/2014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27F7761-FFF7-4E04-BA33-90DD50107F5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9160080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10058A-C8E2-4C61-A772-6EB74E79CFAC}" type="datetime1">
              <a:rPr lang="en-US" smtClean="0">
                <a:solidFill>
                  <a:prstClr val="black">
                    <a:tint val="75000"/>
                  </a:prstClr>
                </a:solidFill>
              </a:rPr>
              <a:t>12/1/2014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27F7761-FFF7-4E04-BA33-90DD50107F5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9542255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292BEF-F8B9-42B1-B8A7-6C2A9F086C6D}" type="datetime1">
              <a:rPr lang="en-US" smtClean="0">
                <a:solidFill>
                  <a:prstClr val="black">
                    <a:tint val="75000"/>
                  </a:prstClr>
                </a:solidFill>
              </a:rPr>
              <a:t>12/1/2014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27F7761-FFF7-4E04-BA33-90DD50107F5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946888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BB4FD0B-F58A-4577-AC16-B0E826C13413}" type="datetime1">
              <a:rPr lang="en-US" smtClean="0"/>
              <a:t>12/1/2014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FEC0B7B-BC2A-48DB-A42F-1483EAE885D7}" type="slidenum">
              <a:rPr lang="en-US"/>
              <a:pPr>
                <a:defRPr/>
              </a:pPr>
              <a:t>‹#›</a:t>
            </a:fld>
            <a:endParaRPr lang="en-US"/>
          </a:p>
        </p:txBody>
      </p:sp>
    </p:spTree>
    <p:extLst>
      <p:ext uri="{BB962C8B-B14F-4D97-AF65-F5344CB8AC3E}">
        <p14:creationId xmlns:p14="http://schemas.microsoft.com/office/powerpoint/2010/main" val="2065498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E70761-1C6A-4FB5-AE22-3CFF55B4A7B4}" type="datetime1">
              <a:rPr lang="en-US" smtClean="0">
                <a:solidFill>
                  <a:prstClr val="black">
                    <a:tint val="75000"/>
                  </a:prstClr>
                </a:solidFill>
              </a:rPr>
              <a:t>12/1/2014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27F7761-FFF7-4E04-BA33-90DD50107F5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9363092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3A930C-ACC9-4CAC-B4B3-AA74325C2C77}" type="datetime1">
              <a:rPr lang="en-US" smtClean="0">
                <a:solidFill>
                  <a:prstClr val="black">
                    <a:tint val="75000"/>
                  </a:prstClr>
                </a:solidFill>
              </a:rPr>
              <a:t>12/1/2014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27F7761-FFF7-4E04-BA33-90DD50107F5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192346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2761E1-D7D9-4488-963D-8CFDE09F1686}" type="datetime1">
              <a:rPr lang="en-US" smtClean="0">
                <a:solidFill>
                  <a:prstClr val="black">
                    <a:tint val="75000"/>
                  </a:prstClr>
                </a:solidFill>
              </a:rPr>
              <a:t>12/1/2014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27F7761-FFF7-4E04-BA33-90DD50107F5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3191868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9D46C5-B23E-4DDC-AD22-D5D0CCA8B2C3}" type="datetime1">
              <a:rPr lang="en-US" smtClean="0">
                <a:solidFill>
                  <a:prstClr val="black">
                    <a:tint val="75000"/>
                  </a:prstClr>
                </a:solidFill>
              </a:rPr>
              <a:t>12/1/2014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27F7761-FFF7-4E04-BA33-90DD50107F5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9432019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A5F940-B1EC-4559-B51E-EA7D5B220808}" type="datetime1">
              <a:rPr lang="en-US" smtClean="0">
                <a:solidFill>
                  <a:prstClr val="black">
                    <a:tint val="75000"/>
                  </a:prstClr>
                </a:solidFill>
              </a:rPr>
              <a:t>12/1/2014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27F7761-FFF7-4E04-BA33-90DD50107F5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7385301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AF6256-6073-4F39-ABC5-9A4D9B5531E3}" type="datetime1">
              <a:rPr lang="en-US" smtClean="0">
                <a:solidFill>
                  <a:prstClr val="black">
                    <a:tint val="75000"/>
                  </a:prstClr>
                </a:solidFill>
              </a:rPr>
              <a:t>12/1/2014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27F7761-FFF7-4E04-BA33-90DD50107F5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676386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C8FD8C8-E471-4D70-BD43-57F3C20543AA}" type="datetime1">
              <a:rPr lang="en-US" smtClean="0">
                <a:solidFill>
                  <a:prstClr val="black">
                    <a:tint val="75000"/>
                  </a:prstClr>
                </a:solidFill>
              </a:rPr>
              <a:t>12/1/2014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27F7761-FFF7-4E04-BA33-90DD50107F5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1092898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2A5862-6526-4DD6-A4DA-069BA013D117}" type="datetime1">
              <a:rPr lang="en-US" smtClean="0">
                <a:solidFill>
                  <a:prstClr val="black">
                    <a:tint val="75000"/>
                  </a:prstClr>
                </a:solidFill>
              </a:rPr>
              <a:t>12/1/2014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27F7761-FFF7-4E04-BA33-90DD50107F5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4618423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4E5A65-30B3-4E49-82D2-EA02900B4843}" type="datetime1">
              <a:rPr lang="en-US" smtClean="0">
                <a:solidFill>
                  <a:prstClr val="black">
                    <a:tint val="75000"/>
                  </a:prstClr>
                </a:solidFill>
              </a:rPr>
              <a:t>12/1/2014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27F7761-FFF7-4E04-BA33-90DD50107F5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9148535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C0F99F-9771-4AF5-A2EE-51F4ECFF5CF9}" type="datetime1">
              <a:rPr lang="en-US" smtClean="0">
                <a:solidFill>
                  <a:prstClr val="black">
                    <a:tint val="75000"/>
                  </a:prstClr>
                </a:solidFill>
              </a:rPr>
              <a:t>12/1/2014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27F7761-FFF7-4E04-BA33-90DD50107F5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0027228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44E3FDF-6E21-428D-95DA-4340CFB60C3B}" type="datetime1">
              <a:rPr lang="en-US" smtClean="0"/>
              <a:t>12/1/2014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5805C05-9AB5-43D5-961F-7C7DDBE39C18}" type="slidenum">
              <a:rPr lang="en-US"/>
              <a:pPr>
                <a:defRPr/>
              </a:pPr>
              <a:t>‹#›</a:t>
            </a:fld>
            <a:endParaRPr lang="en-US"/>
          </a:p>
        </p:txBody>
      </p:sp>
    </p:spTree>
    <p:extLst>
      <p:ext uri="{BB962C8B-B14F-4D97-AF65-F5344CB8AC3E}">
        <p14:creationId xmlns:p14="http://schemas.microsoft.com/office/powerpoint/2010/main" val="35534164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25D680-FF97-44F0-86BD-71B48FE0E0EA}" type="datetime1">
              <a:rPr lang="en-US" smtClean="0">
                <a:solidFill>
                  <a:prstClr val="black">
                    <a:tint val="75000"/>
                  </a:prstClr>
                </a:solidFill>
              </a:rPr>
              <a:t>12/1/2014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27F7761-FFF7-4E04-BA33-90DD50107F5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9564635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A22BB5-BC36-4309-9763-502C1EFB6FBD}" type="datetime1">
              <a:rPr lang="en-US" smtClean="0">
                <a:solidFill>
                  <a:prstClr val="black">
                    <a:tint val="75000"/>
                  </a:prstClr>
                </a:solidFill>
              </a:rPr>
              <a:t>12/1/2014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27F7761-FFF7-4E04-BA33-90DD50107F5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7178015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3C9CA4-DB5C-49A9-813B-CCD2CEE2757B}" type="datetime1">
              <a:rPr lang="en-US" smtClean="0">
                <a:solidFill>
                  <a:prstClr val="black">
                    <a:tint val="75000"/>
                  </a:prstClr>
                </a:solidFill>
              </a:rPr>
              <a:t>12/1/2014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27F7761-FFF7-4E04-BA33-90DD50107F5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1691757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65482A-DEFD-4839-A2DA-EC8B936D7233}" type="datetime1">
              <a:rPr lang="en-US" smtClean="0">
                <a:solidFill>
                  <a:prstClr val="black">
                    <a:tint val="75000"/>
                  </a:prstClr>
                </a:solidFill>
              </a:rPr>
              <a:t>12/1/2014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27F7761-FFF7-4E04-BA33-90DD50107F5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7596155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764D516-13A8-445F-9C06-829295208EA8}" type="datetime1">
              <a:rPr lang="en-US" smtClean="0"/>
              <a:t>12/1/2014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91D5A1C-C1AA-4C61-8C18-A3191BD97905}" type="slidenum">
              <a:rPr lang="en-US"/>
              <a:pPr>
                <a:defRPr/>
              </a:pPr>
              <a:t>‹#›</a:t>
            </a:fld>
            <a:endParaRPr lang="en-US"/>
          </a:p>
        </p:txBody>
      </p:sp>
    </p:spTree>
    <p:extLst>
      <p:ext uri="{BB962C8B-B14F-4D97-AF65-F5344CB8AC3E}">
        <p14:creationId xmlns:p14="http://schemas.microsoft.com/office/powerpoint/2010/main" val="2061238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6B25DC5-145B-4AA0-829D-39F36CE0978D}" type="datetime1">
              <a:rPr lang="en-US" smtClean="0"/>
              <a:t>12/1/2014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228CEE8-FA12-4F81-95DF-FDCEC066F684}" type="slidenum">
              <a:rPr lang="en-US"/>
              <a:pPr>
                <a:defRPr/>
              </a:pPr>
              <a:t>‹#›</a:t>
            </a:fld>
            <a:endParaRPr lang="en-US"/>
          </a:p>
        </p:txBody>
      </p:sp>
    </p:spTree>
    <p:extLst>
      <p:ext uri="{BB962C8B-B14F-4D97-AF65-F5344CB8AC3E}">
        <p14:creationId xmlns:p14="http://schemas.microsoft.com/office/powerpoint/2010/main" val="2344179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C33DEDC-7407-4CC0-833B-8D3598615F0C}" type="datetime1">
              <a:rPr lang="en-US" smtClean="0"/>
              <a:t>12/1/2014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9D89E46-65E7-436D-83DF-56D075039CEB}" type="slidenum">
              <a:rPr lang="en-US"/>
              <a:pPr>
                <a:defRPr/>
              </a:pPr>
              <a:t>‹#›</a:t>
            </a:fld>
            <a:endParaRPr lang="en-US"/>
          </a:p>
        </p:txBody>
      </p:sp>
    </p:spTree>
    <p:extLst>
      <p:ext uri="{BB962C8B-B14F-4D97-AF65-F5344CB8AC3E}">
        <p14:creationId xmlns:p14="http://schemas.microsoft.com/office/powerpoint/2010/main" val="207935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5AD0EA8-78FF-4E62-87FA-79E8103ACA1D}" type="datetime1">
              <a:rPr lang="en-US" smtClean="0"/>
              <a:t>12/1/2014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1B23BF4-3F69-4135-A932-F2838120D99D}" type="slidenum">
              <a:rPr lang="en-US"/>
              <a:pPr>
                <a:defRPr/>
              </a:pPr>
              <a:t>‹#›</a:t>
            </a:fld>
            <a:endParaRPr lang="en-US"/>
          </a:p>
        </p:txBody>
      </p:sp>
    </p:spTree>
    <p:extLst>
      <p:ext uri="{BB962C8B-B14F-4D97-AF65-F5344CB8AC3E}">
        <p14:creationId xmlns:p14="http://schemas.microsoft.com/office/powerpoint/2010/main" val="494628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7ADB590-9888-4DEA-8FB3-AE3FCF36163C}" type="datetime1">
              <a:rPr lang="en-US" smtClean="0"/>
              <a:t>12/1/2014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DFEEBB7-9F72-481F-9FEF-33CDF1207EE1}" type="slidenum">
              <a:rPr lang="en-US"/>
              <a:pPr>
                <a:defRPr/>
              </a:pPr>
              <a:t>‹#›</a:t>
            </a:fld>
            <a:endParaRPr lang="en-US"/>
          </a:p>
        </p:txBody>
      </p:sp>
    </p:spTree>
    <p:extLst>
      <p:ext uri="{BB962C8B-B14F-4D97-AF65-F5344CB8AC3E}">
        <p14:creationId xmlns:p14="http://schemas.microsoft.com/office/powerpoint/2010/main" val="187896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74A8168-CEF9-427A-B0FB-ECA0F58E0CD5}" type="datetime1">
              <a:rPr lang="en-US" smtClean="0"/>
              <a:t>12/1/2014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E62F8F3-1B24-41D6-BC68-E1A0E9807D57}" type="slidenum">
              <a:rPr lang="en-US"/>
              <a:pPr>
                <a:defRPr/>
              </a:pPr>
              <a:t>‹#›</a:t>
            </a:fld>
            <a:endParaRPr lang="en-US"/>
          </a:p>
        </p:txBody>
      </p:sp>
    </p:spTree>
    <p:extLst>
      <p:ext uri="{BB962C8B-B14F-4D97-AF65-F5344CB8AC3E}">
        <p14:creationId xmlns:p14="http://schemas.microsoft.com/office/powerpoint/2010/main" val="443901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BD84AB76-7C5B-4611-A26B-D6F6E56EA291}" type="datetime1">
              <a:rPr lang="en-US" smtClean="0"/>
              <a:t>12/1/2014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B539EB7-D71C-4918-A44D-165B216ED11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DD488BC-83CD-4ED6-88D7-37B0716980BD}" type="datetime1">
              <a:rPr lang="en-US" smtClean="0">
                <a:solidFill>
                  <a:prstClr val="black">
                    <a:tint val="75000"/>
                  </a:prstClr>
                </a:solidFill>
                <a:latin typeface="Calibri"/>
              </a:rPr>
              <a:t>12/1/2014</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27F7761-FFF7-4E04-BA33-90DD50107F5A}"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8904551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3995E22E-FFC8-4315-B1B1-1AFEE4583281}" type="datetime1">
              <a:rPr lang="en-US" smtClean="0">
                <a:solidFill>
                  <a:prstClr val="black">
                    <a:tint val="75000"/>
                  </a:prstClr>
                </a:solidFill>
                <a:latin typeface="Calibri"/>
              </a:rPr>
              <a:t>12/1/2014</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27F7761-FFF7-4E04-BA33-90DD50107F5A}"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47216394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kindermorgan.com/" TargetMode="External"/><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www.kindermorgan.com/" TargetMode="External"/><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kindermorgan.com/" TargetMode="External"/><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6.jpeg"/><Relationship Id="rId11" Type="http://schemas.openxmlformats.org/officeDocument/2006/relationships/image" Target="../media/image31.png"/><Relationship Id="rId5" Type="http://schemas.openxmlformats.org/officeDocument/2006/relationships/image" Target="../media/image6.png"/><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hyperlink" Target="http://www.kindermorgan.com/"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www.kindermorgan.com/" TargetMode="External"/><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0.gif"/><Relationship Id="rId2" Type="http://schemas.openxmlformats.org/officeDocument/2006/relationships/hyperlink" Target="http://www.kindermorgan.com/" TargetMode="Externa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gif"/></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hyperlink" Target="http://www.kindermorgan.com/"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www.kindermorgan.com/" TargetMode="External"/><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hyperlink" Target="http://www.kindermorgan.com/" TargetMode="External"/><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kindermorgan.com/" TargetMode="External"/><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8.jpeg"/><Relationship Id="rId2" Type="http://schemas.openxmlformats.org/officeDocument/2006/relationships/hyperlink" Target="http://www.kindermorgan.com/" TargetMode="External"/><Relationship Id="rId1" Type="http://schemas.openxmlformats.org/officeDocument/2006/relationships/slideLayout" Target="../slideLayouts/slideLayout2.xml"/><Relationship Id="rId6" Type="http://schemas.openxmlformats.org/officeDocument/2006/relationships/image" Target="../media/image47.gif"/><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1.png"/><Relationship Id="rId4" Type="http://schemas.openxmlformats.org/officeDocument/2006/relationships/hyperlink" Target="http://www.kindermorgan.co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kindermorgan.com/" TargetMode="Externa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hyperlink" Target="http://www.kindermorgan.com/" TargetMode="External"/><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58.png"/><Relationship Id="rId7"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hyperlink" Target="http://www.kindermorgan.com/business/gas_pipelines/east/neenergydirect/"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hyperlink" Target="mailto:richard_wheatley@kindermorgan.com" TargetMode="External"/><Relationship Id="rId4" Type="http://schemas.openxmlformats.org/officeDocument/2006/relationships/hyperlink" Target="mailto:allen_fore@kindermorgan.com"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hyperlink" Target="http://www.kindermorgan.com/"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kindermorgan.com/" TargetMode="External"/><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8.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kindermorgan.com/" TargetMode="Externa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kindermorgan.com/" TargetMode="External"/><Relationship Id="rId1" Type="http://schemas.openxmlformats.org/officeDocument/2006/relationships/slideLayout" Target="../slideLayouts/slideLayout24.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3.jpeg"/><Relationship Id="rId7"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24.xml"/><Relationship Id="rId6" Type="http://schemas.microsoft.com/office/2007/relationships/hdphoto" Target="../media/hdphoto1.wdp"/><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4.xml"/><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362200"/>
            <a:ext cx="8229600" cy="1447800"/>
          </a:xfrm>
          <a:effectLst>
            <a:outerShdw blurRad="50800" dist="38100" dir="2700000" algn="tl" rotWithShape="0">
              <a:prstClr val="black">
                <a:alpha val="40000"/>
              </a:prstClr>
            </a:outerShdw>
          </a:effectLst>
        </p:spPr>
        <p:txBody>
          <a:bodyPr rtlCol="0">
            <a:normAutofit/>
          </a:bodyPr>
          <a:lstStyle/>
          <a:p>
            <a:pPr algn="ctr" eaLnBrk="1" fontAlgn="auto" hangingPunct="1">
              <a:spcAft>
                <a:spcPts val="0"/>
              </a:spcAft>
              <a:buFont typeface="Arial" pitchFamily="34" charset="0"/>
              <a:buNone/>
              <a:defRPr/>
            </a:pPr>
            <a:endParaRPr lang="en-US" sz="4400" dirty="0" smtClean="0">
              <a:solidFill>
                <a:srgbClr val="C00000"/>
              </a:solidFill>
              <a:latin typeface="Copperplate Gothic Bold" pitchFamily="34" charset="0"/>
            </a:endParaRPr>
          </a:p>
          <a:p>
            <a:pPr algn="ctr" eaLnBrk="1" fontAlgn="auto" hangingPunct="1">
              <a:spcAft>
                <a:spcPts val="0"/>
              </a:spcAft>
              <a:buFont typeface="Arial" pitchFamily="34" charset="0"/>
              <a:buNone/>
              <a:defRPr/>
            </a:pPr>
            <a:endParaRPr lang="en-US" sz="4400" dirty="0">
              <a:solidFill>
                <a:srgbClr val="C00000"/>
              </a:solidFill>
              <a:latin typeface="Copperplate Gothic Bold" pitchFamily="34" charset="0"/>
            </a:endParaRPr>
          </a:p>
        </p:txBody>
      </p:sp>
      <p:pic>
        <p:nvPicPr>
          <p:cNvPr id="2051" name="Picture 2" descr="Kinder Morgan">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6286500"/>
            <a:ext cx="23145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5" cstate="print">
            <a:duotone>
              <a:schemeClr val="accent1">
                <a:shade val="45000"/>
                <a:satMod val="135000"/>
              </a:schemeClr>
              <a:prstClr val="white"/>
            </a:duotone>
          </a:blip>
          <a:srcRect/>
          <a:stretch>
            <a:fillRect/>
          </a:stretch>
        </p:blipFill>
        <p:spPr bwMode="auto">
          <a:xfrm>
            <a:off x="0" y="5695462"/>
            <a:ext cx="9144000" cy="1162538"/>
          </a:xfrm>
          <a:prstGeom prst="rect">
            <a:avLst/>
          </a:prstGeom>
          <a:noFill/>
          <a:ln w="9525">
            <a:noFill/>
            <a:miter lim="800000"/>
            <a:headEnd/>
            <a:tailEnd/>
          </a:ln>
        </p:spPr>
      </p:pic>
      <p:pic>
        <p:nvPicPr>
          <p:cNvPr id="2053" name="Picture 7" descr="Kinder Morgan">
            <a:hlinkClick r:id="rId3"/>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48465" y="1676400"/>
            <a:ext cx="40116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2" descr="C:\Users\Owner\Pictures\banner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 y="0"/>
            <a:ext cx="9448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Title 1"/>
          <p:cNvSpPr txBox="1">
            <a:spLocks/>
          </p:cNvSpPr>
          <p:nvPr/>
        </p:nvSpPr>
        <p:spPr bwMode="auto">
          <a:xfrm>
            <a:off x="0" y="2743200"/>
            <a:ext cx="9144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4000" b="1" dirty="0" smtClean="0">
                <a:latin typeface="Calibri" pitchFamily="34" charset="0"/>
              </a:rPr>
              <a:t>Northeast Energy Direct Project</a:t>
            </a:r>
            <a:endParaRPr lang="en-US" altLang="en-US" sz="4400" b="1" dirty="0">
              <a:latin typeface="Calibri" pitchFamily="34" charset="0"/>
            </a:endParaRPr>
          </a:p>
          <a:p>
            <a:pPr algn="ctr" eaLnBrk="1" hangingPunct="1"/>
            <a:endParaRPr lang="en-US" altLang="en-US" sz="2500" b="1" dirty="0" smtClean="0">
              <a:latin typeface="Calibri" pitchFamily="34" charset="0"/>
            </a:endParaRPr>
          </a:p>
          <a:p>
            <a:pPr algn="ctr" eaLnBrk="1" hangingPunct="1"/>
            <a:r>
              <a:rPr lang="en-US" altLang="en-US" sz="3200" b="1" i="1" dirty="0" smtClean="0">
                <a:latin typeface="Calibri" pitchFamily="34" charset="0"/>
              </a:rPr>
              <a:t>NEW HAMPSHIRE</a:t>
            </a:r>
            <a:endParaRPr lang="en-US" altLang="en-US" sz="3200" i="1" dirty="0" smtClean="0">
              <a:latin typeface="Calibri" pitchFamily="34" charset="0"/>
            </a:endParaRPr>
          </a:p>
        </p:txBody>
      </p:sp>
    </p:spTree>
    <p:extLst>
      <p:ext uri="{BB962C8B-B14F-4D97-AF65-F5344CB8AC3E}">
        <p14:creationId xmlns:p14="http://schemas.microsoft.com/office/powerpoint/2010/main" val="409733825"/>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362200"/>
            <a:ext cx="8229600" cy="1447800"/>
          </a:xfrm>
          <a:effectLst>
            <a:outerShdw blurRad="50800" dist="38100" dir="2700000" algn="tl" rotWithShape="0">
              <a:prstClr val="black">
                <a:alpha val="40000"/>
              </a:prstClr>
            </a:outerShdw>
          </a:effectLst>
        </p:spPr>
        <p:txBody>
          <a:bodyPr rtlCol="0">
            <a:normAutofit/>
          </a:bodyPr>
          <a:lstStyle/>
          <a:p>
            <a:pPr algn="ctr" eaLnBrk="1" fontAlgn="auto" hangingPunct="1">
              <a:spcAft>
                <a:spcPts val="0"/>
              </a:spcAft>
              <a:buFont typeface="Arial" pitchFamily="34" charset="0"/>
              <a:buNone/>
              <a:defRPr/>
            </a:pPr>
            <a:r>
              <a:rPr lang="en-US" sz="4400" b="1" dirty="0" smtClean="0">
                <a:solidFill>
                  <a:srgbClr val="C00000"/>
                </a:solidFill>
                <a:latin typeface="+mj-lt"/>
                <a:cs typeface="Arial" pitchFamily="34" charset="0"/>
              </a:rPr>
              <a:t>NEW HAMPSHIRE</a:t>
            </a:r>
          </a:p>
          <a:p>
            <a:pPr algn="ctr" eaLnBrk="1" fontAlgn="auto" hangingPunct="1">
              <a:spcAft>
                <a:spcPts val="0"/>
              </a:spcAft>
              <a:buFont typeface="Arial" pitchFamily="34" charset="0"/>
              <a:buNone/>
              <a:defRPr/>
            </a:pPr>
            <a:endParaRPr lang="en-US" sz="4400" dirty="0" smtClean="0">
              <a:solidFill>
                <a:srgbClr val="C00000"/>
              </a:solidFill>
              <a:latin typeface="Copperplate Gothic Bold" pitchFamily="34" charset="0"/>
            </a:endParaRPr>
          </a:p>
          <a:p>
            <a:pPr algn="ctr" eaLnBrk="1" fontAlgn="auto" hangingPunct="1">
              <a:spcAft>
                <a:spcPts val="0"/>
              </a:spcAft>
              <a:buFont typeface="Arial" pitchFamily="34" charset="0"/>
              <a:buNone/>
              <a:defRPr/>
            </a:pPr>
            <a:endParaRPr lang="en-US" sz="4400" dirty="0">
              <a:solidFill>
                <a:srgbClr val="C00000"/>
              </a:solidFill>
              <a:latin typeface="Copperplate Gothic Bold" pitchFamily="34" charset="0"/>
            </a:endParaRPr>
          </a:p>
        </p:txBody>
      </p:sp>
      <p:pic>
        <p:nvPicPr>
          <p:cNvPr id="20483" name="Picture 2" descr="C:\Users\Owner\Pictures\banner-product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0"/>
            <a:ext cx="9448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2" descr="Kinder Morgan">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6286500"/>
            <a:ext cx="23145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5" cstate="print">
            <a:duotone>
              <a:schemeClr val="accent1">
                <a:shade val="45000"/>
                <a:satMod val="135000"/>
              </a:schemeClr>
              <a:prstClr val="white"/>
            </a:duotone>
          </a:blip>
          <a:srcRect/>
          <a:stretch>
            <a:fillRect/>
          </a:stretch>
        </p:blipFill>
        <p:spPr bwMode="auto">
          <a:xfrm>
            <a:off x="0" y="5695462"/>
            <a:ext cx="9144000" cy="1162538"/>
          </a:xfrm>
          <a:prstGeom prst="rect">
            <a:avLst/>
          </a:prstGeom>
          <a:noFill/>
          <a:ln w="9525">
            <a:noFill/>
            <a:miter lim="800000"/>
            <a:headEnd/>
            <a:tailEnd/>
          </a:ln>
        </p:spPr>
      </p:pic>
      <p:pic>
        <p:nvPicPr>
          <p:cNvPr id="20486" name="Picture 7" descr="Kinder Morgan">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3505200"/>
            <a:ext cx="2932113"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2" descr="C:\Users\Owner\Pictures\banner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0"/>
            <a:ext cx="9448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3096904"/>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79738"/>
            <a:ext cx="9144000" cy="606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30723" name="Title 1"/>
          <p:cNvSpPr>
            <a:spLocks noGrp="1"/>
          </p:cNvSpPr>
          <p:nvPr>
            <p:ph type="title"/>
          </p:nvPr>
        </p:nvSpPr>
        <p:spPr>
          <a:xfrm>
            <a:off x="0" y="-76200"/>
            <a:ext cx="9144000" cy="914400"/>
          </a:xfrm>
        </p:spPr>
        <p:txBody>
          <a:bodyPr/>
          <a:lstStyle/>
          <a:p>
            <a:pPr algn="l"/>
            <a:r>
              <a:rPr lang="en-US" sz="3500" b="1" dirty="0" smtClean="0">
                <a:solidFill>
                  <a:schemeClr val="bg1"/>
                </a:solidFill>
              </a:rPr>
              <a:t>KINDER MORGAN NEW HAMPSHIRE ASSETS</a:t>
            </a:r>
          </a:p>
        </p:txBody>
      </p:sp>
      <p:pic>
        <p:nvPicPr>
          <p:cNvPr id="1026" name="Picture 2" descr="H:\KM- NH State Asset Map.JPG"/>
          <p:cNvPicPr>
            <a:picLocks noChangeAspect="1" noChangeArrowheads="1"/>
          </p:cNvPicPr>
          <p:nvPr/>
        </p:nvPicPr>
        <p:blipFill rotWithShape="1">
          <a:blip r:embed="rId2">
            <a:extLst>
              <a:ext uri="{28A0092B-C50C-407E-A947-70E740481C1C}">
                <a14:useLocalDpi xmlns:a14="http://schemas.microsoft.com/office/drawing/2010/main" val="0"/>
              </a:ext>
            </a:extLst>
          </a:blip>
          <a:srcRect l="27517"/>
          <a:stretch/>
        </p:blipFill>
        <p:spPr bwMode="auto">
          <a:xfrm>
            <a:off x="4953000" y="750870"/>
            <a:ext cx="3983109" cy="590874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2400" y="1219200"/>
            <a:ext cx="4921471" cy="4555093"/>
          </a:xfrm>
          <a:prstGeom prst="rect">
            <a:avLst/>
          </a:prstGeom>
        </p:spPr>
        <p:txBody>
          <a:bodyPr wrap="square">
            <a:spAutoFit/>
          </a:bodyPr>
          <a:lstStyle/>
          <a:p>
            <a:pPr fontAlgn="base">
              <a:spcBef>
                <a:spcPct val="0"/>
              </a:spcBef>
              <a:spcAft>
                <a:spcPts val="600"/>
              </a:spcAft>
              <a:defRPr/>
            </a:pPr>
            <a:r>
              <a:rPr lang="en-US" sz="2200" dirty="0" smtClean="0">
                <a:solidFill>
                  <a:prstClr val="black"/>
                </a:solidFill>
              </a:rPr>
              <a:t>In New Hampshire,</a:t>
            </a:r>
          </a:p>
          <a:p>
            <a:pPr fontAlgn="base">
              <a:spcBef>
                <a:spcPct val="0"/>
              </a:spcBef>
              <a:spcAft>
                <a:spcPts val="600"/>
              </a:spcAft>
              <a:defRPr/>
            </a:pPr>
            <a:endParaRPr lang="en-US" sz="1000" dirty="0" smtClean="0">
              <a:solidFill>
                <a:prstClr val="black"/>
              </a:solidFill>
            </a:endParaRPr>
          </a:p>
          <a:p>
            <a:pPr marL="344488" indent="-344488" fontAlgn="base">
              <a:spcBef>
                <a:spcPct val="0"/>
              </a:spcBef>
              <a:spcAft>
                <a:spcPts val="600"/>
              </a:spcAft>
              <a:buFont typeface="Arial" pitchFamily="34" charset="0"/>
              <a:buChar char="•"/>
              <a:defRPr/>
            </a:pPr>
            <a:r>
              <a:rPr lang="en-US" sz="2200" dirty="0" smtClean="0">
                <a:solidFill>
                  <a:prstClr val="black"/>
                </a:solidFill>
              </a:rPr>
              <a:t>Kinder Morgan operates approximately </a:t>
            </a:r>
            <a:r>
              <a:rPr lang="en-US" sz="2200" b="1" dirty="0" smtClean="0">
                <a:solidFill>
                  <a:prstClr val="black"/>
                </a:solidFill>
              </a:rPr>
              <a:t>50 miles </a:t>
            </a:r>
            <a:r>
              <a:rPr lang="en-US" sz="2200" dirty="0" smtClean="0">
                <a:solidFill>
                  <a:prstClr val="black"/>
                </a:solidFill>
              </a:rPr>
              <a:t>of pipeline</a:t>
            </a:r>
          </a:p>
          <a:p>
            <a:pPr marL="342900" indent="-342900">
              <a:spcAft>
                <a:spcPts val="600"/>
              </a:spcAft>
              <a:buFont typeface="Arial" charset="0"/>
              <a:buChar char="•"/>
              <a:defRPr/>
            </a:pPr>
            <a:endParaRPr lang="en-US" sz="1000" dirty="0" smtClean="0">
              <a:solidFill>
                <a:prstClr val="black"/>
              </a:solidFill>
            </a:endParaRPr>
          </a:p>
          <a:p>
            <a:pPr marL="342900" indent="-342900">
              <a:spcAft>
                <a:spcPts val="600"/>
              </a:spcAft>
              <a:buFont typeface="Arial" charset="0"/>
              <a:buChar char="•"/>
              <a:defRPr/>
            </a:pPr>
            <a:r>
              <a:rPr lang="en-US" sz="2200" dirty="0" smtClean="0">
                <a:solidFill>
                  <a:prstClr val="black"/>
                </a:solidFill>
              </a:rPr>
              <a:t>In </a:t>
            </a:r>
            <a:r>
              <a:rPr lang="en-US" sz="2200" dirty="0">
                <a:solidFill>
                  <a:prstClr val="black"/>
                </a:solidFill>
              </a:rPr>
              <a:t>2013, Kinder Morgan paid approximately </a:t>
            </a:r>
            <a:r>
              <a:rPr lang="en-US" sz="2200" b="1" dirty="0" smtClean="0">
                <a:solidFill>
                  <a:prstClr val="black"/>
                </a:solidFill>
              </a:rPr>
              <a:t>$1.2 </a:t>
            </a:r>
            <a:r>
              <a:rPr lang="en-US" sz="2200" b="1" dirty="0">
                <a:solidFill>
                  <a:prstClr val="black"/>
                </a:solidFill>
              </a:rPr>
              <a:t>million </a:t>
            </a:r>
            <a:r>
              <a:rPr lang="en-US" sz="2200" dirty="0">
                <a:solidFill>
                  <a:prstClr val="black"/>
                </a:solidFill>
              </a:rPr>
              <a:t>to state and local </a:t>
            </a:r>
            <a:r>
              <a:rPr lang="en-US" sz="2200" dirty="0" smtClean="0">
                <a:solidFill>
                  <a:prstClr val="black"/>
                </a:solidFill>
              </a:rPr>
              <a:t>taxing bodies.</a:t>
            </a:r>
          </a:p>
          <a:p>
            <a:pPr>
              <a:spcAft>
                <a:spcPts val="600"/>
              </a:spcAft>
              <a:defRPr/>
            </a:pPr>
            <a:endParaRPr lang="en-US" sz="1000" dirty="0" smtClean="0">
              <a:solidFill>
                <a:prstClr val="black"/>
              </a:solidFill>
            </a:endParaRPr>
          </a:p>
          <a:p>
            <a:pPr marL="342900" indent="-342900">
              <a:spcAft>
                <a:spcPts val="600"/>
              </a:spcAft>
              <a:buFont typeface="Arial" charset="0"/>
              <a:buChar char="•"/>
              <a:defRPr/>
            </a:pPr>
            <a:r>
              <a:rPr lang="en-US" sz="2200" dirty="0" smtClean="0">
                <a:solidFill>
                  <a:prstClr val="black"/>
                </a:solidFill>
              </a:rPr>
              <a:t>Kinder Morgan owns or operates assets in Hillsborough, Rockingham and Merrimack Counties</a:t>
            </a:r>
          </a:p>
        </p:txBody>
      </p:sp>
      <p:pic>
        <p:nvPicPr>
          <p:cNvPr id="8" name="Picture 2" descr="H:\KM- NH State Asset Map.JPG"/>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b="80360"/>
          <a:stretch/>
        </p:blipFill>
        <p:spPr bwMode="auto">
          <a:xfrm>
            <a:off x="4319752" y="884479"/>
            <a:ext cx="2444919" cy="1032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388020"/>
      </p:ext>
    </p:extLst>
  </p:cSld>
  <p:clrMapOvr>
    <a:masterClrMapping/>
  </p:clrMapOvr>
  <p:transition spd="slow" advClick="0" advTm="15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063608"/>
            <a:ext cx="8229600" cy="1447800"/>
          </a:xfrm>
          <a:effectLst>
            <a:outerShdw blurRad="50800" dist="38100" dir="2700000" algn="tl" rotWithShape="0">
              <a:prstClr val="black">
                <a:alpha val="40000"/>
              </a:prstClr>
            </a:outerShdw>
          </a:effectLst>
        </p:spPr>
        <p:txBody>
          <a:bodyPr rtlCol="0">
            <a:normAutofit/>
          </a:bodyPr>
          <a:lstStyle/>
          <a:p>
            <a:pPr algn="ctr" eaLnBrk="1" fontAlgn="auto" hangingPunct="1">
              <a:spcAft>
                <a:spcPts val="0"/>
              </a:spcAft>
              <a:buFont typeface="Arial" pitchFamily="34" charset="0"/>
              <a:buNone/>
              <a:defRPr/>
            </a:pPr>
            <a:r>
              <a:rPr lang="en-US" sz="4400" b="1" dirty="0" smtClean="0">
                <a:solidFill>
                  <a:srgbClr val="C00000"/>
                </a:solidFill>
                <a:latin typeface="+mj-lt"/>
                <a:cs typeface="Arial" pitchFamily="34" charset="0"/>
              </a:rPr>
              <a:t>The Need for the Northeast Energy Direct Project</a:t>
            </a:r>
          </a:p>
          <a:p>
            <a:pPr algn="ctr" eaLnBrk="1" fontAlgn="auto" hangingPunct="1">
              <a:spcAft>
                <a:spcPts val="0"/>
              </a:spcAft>
              <a:buFont typeface="Arial" pitchFamily="34" charset="0"/>
              <a:buNone/>
              <a:defRPr/>
            </a:pPr>
            <a:endParaRPr lang="en-US" sz="4400" dirty="0" smtClean="0">
              <a:solidFill>
                <a:srgbClr val="C00000"/>
              </a:solidFill>
              <a:latin typeface="Copperplate Gothic Bold" pitchFamily="34" charset="0"/>
            </a:endParaRPr>
          </a:p>
          <a:p>
            <a:pPr algn="ctr" eaLnBrk="1" fontAlgn="auto" hangingPunct="1">
              <a:spcAft>
                <a:spcPts val="0"/>
              </a:spcAft>
              <a:buFont typeface="Arial" pitchFamily="34" charset="0"/>
              <a:buNone/>
              <a:defRPr/>
            </a:pPr>
            <a:endParaRPr lang="en-US" sz="4400" dirty="0">
              <a:solidFill>
                <a:srgbClr val="C00000"/>
              </a:solidFill>
              <a:latin typeface="Copperplate Gothic Bold" pitchFamily="34" charset="0"/>
            </a:endParaRPr>
          </a:p>
        </p:txBody>
      </p:sp>
      <p:pic>
        <p:nvPicPr>
          <p:cNvPr id="33795" name="Picture 2" descr="C:\Users\Owner\Pictures\banner-product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0"/>
            <a:ext cx="9448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2" descr="Kinder Morgan">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6286500"/>
            <a:ext cx="23145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5" cstate="print">
            <a:duotone>
              <a:schemeClr val="accent1">
                <a:shade val="45000"/>
                <a:satMod val="135000"/>
              </a:schemeClr>
              <a:prstClr val="white"/>
            </a:duotone>
          </a:blip>
          <a:srcRect/>
          <a:stretch>
            <a:fillRect/>
          </a:stretch>
        </p:blipFill>
        <p:spPr bwMode="auto">
          <a:xfrm>
            <a:off x="0" y="5695462"/>
            <a:ext cx="9144000" cy="1162538"/>
          </a:xfrm>
          <a:prstGeom prst="rect">
            <a:avLst/>
          </a:prstGeom>
          <a:noFill/>
          <a:ln w="9525">
            <a:noFill/>
            <a:miter lim="800000"/>
            <a:headEnd/>
            <a:tailEnd/>
          </a:ln>
        </p:spPr>
      </p:pic>
      <p:pic>
        <p:nvPicPr>
          <p:cNvPr id="33798" name="Picture 7" descr="Kinder Morgan">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3505200"/>
            <a:ext cx="2932113"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2" descr="C:\Users\Owner\Pictures\banner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0"/>
            <a:ext cx="9448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5FEC0B7B-BC2A-48DB-A42F-1483EAE885D7}" type="slidenum">
              <a:rPr lang="en-US" smtClean="0"/>
              <a:pPr>
                <a:defRPr/>
              </a:pPr>
              <a:t>12</a:t>
            </a:fld>
            <a:endParaRPr lang="en-US"/>
          </a:p>
        </p:txBody>
      </p:sp>
    </p:spTree>
    <p:extLst>
      <p:ext uri="{BB962C8B-B14F-4D97-AF65-F5344CB8AC3E}">
        <p14:creationId xmlns:p14="http://schemas.microsoft.com/office/powerpoint/2010/main" val="2875384998"/>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4775" y="152400"/>
            <a:ext cx="8839200" cy="762000"/>
          </a:xfrm>
          <a:prstGeom prst="rect">
            <a:avLst/>
          </a:prstGeom>
          <a:solidFill>
            <a:srgbClr val="0070C0"/>
          </a:solidFill>
          <a:ln w="38100" cap="flat" cmpd="sng" algn="ctr">
            <a:solidFill>
              <a:schemeClr val="bg1"/>
            </a:solid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anchor="ctr">
            <a:normAutofit/>
          </a:bodyPr>
          <a:lstStyle/>
          <a:p>
            <a:pPr algn="ctr" fontAlgn="auto">
              <a:spcBef>
                <a:spcPts val="0"/>
              </a:spcBef>
              <a:spcAft>
                <a:spcPts val="0"/>
              </a:spcAft>
              <a:defRPr/>
            </a:pPr>
            <a:r>
              <a:rPr lang="en-US" sz="3500" dirty="0" smtClean="0">
                <a:solidFill>
                  <a:schemeClr val="bg1"/>
                </a:solidFill>
              </a:rPr>
              <a:t>Current Sources of New England Natural Gas</a:t>
            </a:r>
            <a:endParaRPr lang="en-US" sz="3500" dirty="0">
              <a:solidFill>
                <a:schemeClr val="bg1"/>
              </a:solidFill>
              <a:ea typeface="Arial Unicode MS" pitchFamily="34" charset="-128"/>
              <a:cs typeface="Arial" pitchFamily="34" charset="0"/>
            </a:endParaRPr>
          </a:p>
        </p:txBody>
      </p:sp>
      <p:sp>
        <p:nvSpPr>
          <p:cNvPr id="3" name="Rectangle 2"/>
          <p:cNvSpPr/>
          <p:nvPr/>
        </p:nvSpPr>
        <p:spPr>
          <a:xfrm>
            <a:off x="200025" y="1195149"/>
            <a:ext cx="4600575" cy="4062651"/>
          </a:xfrm>
          <a:prstGeom prst="rect">
            <a:avLst/>
          </a:prstGeom>
        </p:spPr>
        <p:txBody>
          <a:bodyPr wrap="square">
            <a:spAutoFit/>
          </a:bodyPr>
          <a:lstStyle/>
          <a:p>
            <a:r>
              <a:rPr lang="en-US" b="1" dirty="0" smtClean="0">
                <a:solidFill>
                  <a:srgbClr val="0070C0"/>
                </a:solidFill>
              </a:rPr>
              <a:t>New England’s Gas Needs:</a:t>
            </a:r>
          </a:p>
          <a:p>
            <a:endParaRPr lang="en-US" sz="1000" dirty="0" smtClean="0"/>
          </a:p>
          <a:p>
            <a:pPr marL="285750" indent="-285750">
              <a:buFont typeface="Arial" panose="020B0604020202020204" pitchFamily="34" charset="0"/>
              <a:buChar char="•"/>
            </a:pPr>
            <a:r>
              <a:rPr lang="en-US" sz="1600" dirty="0" smtClean="0"/>
              <a:t>In 2013, New England relied on natural gas for </a:t>
            </a:r>
            <a:r>
              <a:rPr lang="en-US" sz="1600" b="1" dirty="0" smtClean="0"/>
              <a:t>52%</a:t>
            </a:r>
            <a:r>
              <a:rPr lang="en-US" sz="1600" dirty="0" smtClean="0"/>
              <a:t> of its </a:t>
            </a:r>
            <a:r>
              <a:rPr lang="en-US" sz="1600" u="sng" dirty="0" smtClean="0"/>
              <a:t>electricity</a:t>
            </a:r>
            <a:r>
              <a:rPr lang="en-US" sz="1600" dirty="0" smtClean="0"/>
              <a:t> produced, more than any other source. </a:t>
            </a:r>
            <a:r>
              <a:rPr lang="en-US" sz="1200" dirty="0" smtClean="0"/>
              <a:t>(Source: ISO-NE)</a:t>
            </a:r>
          </a:p>
          <a:p>
            <a:endParaRPr lang="en-US" sz="1200" dirty="0" smtClean="0"/>
          </a:p>
          <a:p>
            <a:pPr marL="285750" lvl="0" indent="-285750">
              <a:buFont typeface="Arial" charset="0"/>
              <a:buChar char="•"/>
            </a:pPr>
            <a:r>
              <a:rPr lang="en-US" sz="1600" dirty="0">
                <a:solidFill>
                  <a:prstClr val="black"/>
                </a:solidFill>
              </a:rPr>
              <a:t>Tennessee Gas Pipeline and Algonquin Gas Pipeline are the two major pipelines transporting natural gas to New England. </a:t>
            </a:r>
            <a:r>
              <a:rPr lang="en-US" sz="1200" dirty="0">
                <a:solidFill>
                  <a:prstClr val="black"/>
                </a:solidFill>
              </a:rPr>
              <a:t>(Source: U.S. Energy Information Administration)</a:t>
            </a:r>
          </a:p>
          <a:p>
            <a:pPr marL="285750" indent="-285750">
              <a:buFont typeface="Arial" panose="020B0604020202020204" pitchFamily="34" charset="0"/>
              <a:buChar char="•"/>
            </a:pPr>
            <a:endParaRPr lang="en-US" sz="1200" dirty="0" smtClean="0"/>
          </a:p>
          <a:p>
            <a:pPr marL="628650" lvl="1" indent="-171450">
              <a:buFontTx/>
              <a:buChar char="-"/>
            </a:pPr>
            <a:endParaRPr lang="en-US" sz="1000" dirty="0" smtClean="0"/>
          </a:p>
          <a:p>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endParaRPr lang="en-US" sz="1000" dirty="0" smtClean="0"/>
          </a:p>
        </p:txBody>
      </p:sp>
      <p:sp>
        <p:nvSpPr>
          <p:cNvPr id="8" name="TextBox 7"/>
          <p:cNvSpPr txBox="1"/>
          <p:nvPr/>
        </p:nvSpPr>
        <p:spPr>
          <a:xfrm>
            <a:off x="189559" y="3886200"/>
            <a:ext cx="8669632" cy="2554545"/>
          </a:xfrm>
          <a:prstGeom prst="rect">
            <a:avLst/>
          </a:prstGeom>
          <a:noFill/>
        </p:spPr>
        <p:txBody>
          <a:bodyPr wrap="square" rtlCol="0">
            <a:spAutoFit/>
          </a:bodyPr>
          <a:lstStyle/>
          <a:p>
            <a:r>
              <a:rPr lang="en-US" b="1" dirty="0" smtClean="0">
                <a:solidFill>
                  <a:srgbClr val="0070C0"/>
                </a:solidFill>
              </a:rPr>
              <a:t>Sources of New England’s Gas Supply:</a:t>
            </a:r>
          </a:p>
          <a:p>
            <a:endParaRPr lang="en-US" sz="1000" dirty="0" smtClean="0"/>
          </a:p>
          <a:p>
            <a:pPr marL="285750" lvl="1" indent="-285750">
              <a:buFont typeface="Arial" charset="0"/>
              <a:buChar char="•"/>
            </a:pPr>
            <a:r>
              <a:rPr lang="en-US" sz="1600" dirty="0"/>
              <a:t>In </a:t>
            </a:r>
            <a:r>
              <a:rPr lang="en-US" sz="1600" dirty="0" smtClean="0"/>
              <a:t>2012, </a:t>
            </a:r>
            <a:r>
              <a:rPr lang="en-US" sz="1600" dirty="0"/>
              <a:t>the Northeast region received </a:t>
            </a:r>
            <a:r>
              <a:rPr lang="en-US" sz="1600" b="1" dirty="0" smtClean="0"/>
              <a:t>60%</a:t>
            </a:r>
            <a:r>
              <a:rPr lang="en-US" sz="1600" dirty="0" smtClean="0"/>
              <a:t> </a:t>
            </a:r>
            <a:r>
              <a:rPr lang="en-US" sz="1600" dirty="0"/>
              <a:t>of its gas supply from Eastern US </a:t>
            </a:r>
            <a:r>
              <a:rPr lang="en-US" sz="1600" dirty="0" smtClean="0"/>
              <a:t>sources, mainly shale formations. </a:t>
            </a:r>
            <a:r>
              <a:rPr lang="en-US" sz="1200" dirty="0"/>
              <a:t>(Source: Navigant North American Natural Gas Market Outlook, Spring 2013)</a:t>
            </a:r>
          </a:p>
          <a:p>
            <a:endParaRPr lang="en-US" sz="1200" dirty="0" smtClean="0"/>
          </a:p>
          <a:p>
            <a:pPr marL="285750" lvl="1" indent="-285750">
              <a:buFont typeface="Arial" charset="0"/>
              <a:buChar char="•"/>
            </a:pPr>
            <a:r>
              <a:rPr lang="en-US" sz="1600" dirty="0" smtClean="0"/>
              <a:t>In 2008, the Northeast received only </a:t>
            </a:r>
            <a:r>
              <a:rPr lang="en-US" sz="1600" b="1" dirty="0" smtClean="0"/>
              <a:t>14%</a:t>
            </a:r>
            <a:r>
              <a:rPr lang="en-US" sz="1600" dirty="0" smtClean="0"/>
              <a:t> of its natural gas from Appalachia/Eastern U.S. sources such as the Marcellus shale. </a:t>
            </a:r>
            <a:r>
              <a:rPr lang="en-US" sz="1200" dirty="0"/>
              <a:t>(Source: </a:t>
            </a:r>
            <a:r>
              <a:rPr lang="en-US" sz="1200" dirty="0" smtClean="0"/>
              <a:t>Navigant, </a:t>
            </a:r>
            <a:r>
              <a:rPr lang="en-US" sz="1200" dirty="0"/>
              <a:t>Spring 2013</a:t>
            </a:r>
            <a:r>
              <a:rPr lang="en-US" sz="1200" dirty="0" smtClean="0"/>
              <a:t>)</a:t>
            </a:r>
          </a:p>
          <a:p>
            <a:pPr marL="0" lvl="1"/>
            <a:endParaRPr lang="en-US" sz="1200" dirty="0" smtClean="0"/>
          </a:p>
          <a:p>
            <a:pPr marL="285750" lvl="1" indent="-285750">
              <a:buFont typeface="Arial" charset="0"/>
              <a:buChar char="•"/>
            </a:pPr>
            <a:r>
              <a:rPr lang="en-US" sz="1600" dirty="0" smtClean="0"/>
              <a:t>It is estimated that by 2022, based on current trends and source supply that the Northeast will receive </a:t>
            </a:r>
            <a:r>
              <a:rPr lang="en-US" sz="1600" b="1" dirty="0" smtClean="0"/>
              <a:t>92% </a:t>
            </a:r>
            <a:r>
              <a:rPr lang="en-US" sz="1600" dirty="0" smtClean="0"/>
              <a:t>of ifs gas supply from Eastern US sources</a:t>
            </a:r>
            <a:r>
              <a:rPr lang="en-US" sz="1600" dirty="0"/>
              <a:t>. </a:t>
            </a:r>
            <a:r>
              <a:rPr lang="en-US" sz="1200" dirty="0"/>
              <a:t>(Source: Navigant North American Natural Gas Market Outlook, Spring 2013</a:t>
            </a:r>
            <a:r>
              <a:rPr lang="en-US" sz="1200" dirty="0" smtClean="0"/>
              <a:t>)</a:t>
            </a:r>
            <a:endParaRPr lang="en-US" sz="1200" dirty="0"/>
          </a:p>
        </p:txBody>
      </p:sp>
      <p:pic>
        <p:nvPicPr>
          <p:cNvPr id="1026" name="Picture 2" descr="image0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1128186"/>
            <a:ext cx="367665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51B23BF4-3F69-4135-A932-F2838120D99D}" type="slidenum">
              <a:rPr lang="en-US" smtClean="0"/>
              <a:pPr>
                <a:defRPr/>
              </a:pPr>
              <a:t>13</a:t>
            </a:fld>
            <a:endParaRPr lang="en-US"/>
          </a:p>
        </p:txBody>
      </p:sp>
    </p:spTree>
    <p:extLst>
      <p:ext uri="{BB962C8B-B14F-4D97-AF65-F5344CB8AC3E}">
        <p14:creationId xmlns:p14="http://schemas.microsoft.com/office/powerpoint/2010/main" val="22755080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04775" y="152400"/>
            <a:ext cx="8839200" cy="762000"/>
          </a:xfrm>
          <a:prstGeom prst="rect">
            <a:avLst/>
          </a:prstGeom>
          <a:solidFill>
            <a:srgbClr val="0070C0"/>
          </a:solidFill>
          <a:ln w="38100" cap="flat" cmpd="sng" algn="ctr">
            <a:noFill/>
            <a:prstDash val="solid"/>
          </a:ln>
          <a:effectLst/>
          <a:scene3d>
            <a:camera prst="orthographicFront">
              <a:rot lat="0" lon="0" rev="0"/>
            </a:camera>
            <a:lightRig rig="balanced" dir="t">
              <a:rot lat="0" lon="0" rev="8700000"/>
            </a:lightRig>
          </a:scene3d>
          <a:sp3d/>
        </p:spPr>
        <p:style>
          <a:lnRef idx="3">
            <a:schemeClr val="lt1"/>
          </a:lnRef>
          <a:fillRef idx="1">
            <a:schemeClr val="accent1"/>
          </a:fillRef>
          <a:effectRef idx="1">
            <a:schemeClr val="accent1"/>
          </a:effectRef>
          <a:fontRef idx="minor">
            <a:schemeClr val="lt1"/>
          </a:fontRef>
        </p:style>
        <p:txBody>
          <a:bodyPr anchor="ctr">
            <a:normAutofit/>
          </a:bodyPr>
          <a:lstStyle/>
          <a:p>
            <a:pPr algn="ctr" fontAlgn="auto">
              <a:spcBef>
                <a:spcPts val="0"/>
              </a:spcBef>
              <a:spcAft>
                <a:spcPts val="0"/>
              </a:spcAft>
              <a:defRPr/>
            </a:pPr>
            <a:r>
              <a:rPr lang="en-US" sz="4000" b="1" dirty="0" smtClean="0">
                <a:solidFill>
                  <a:schemeClr val="bg1"/>
                </a:solidFill>
              </a:rPr>
              <a:t>Northeast Energy Crisis</a:t>
            </a:r>
            <a:endParaRPr lang="en-US" sz="2000" b="1" dirty="0">
              <a:solidFill>
                <a:schemeClr val="bg1"/>
              </a:solidFill>
              <a:ea typeface="Arial Unicode MS" pitchFamily="34" charset="-128"/>
              <a:cs typeface="Arial" pitchFamily="34" charset="0"/>
            </a:endParaRPr>
          </a:p>
        </p:txBody>
      </p:sp>
      <p:sp>
        <p:nvSpPr>
          <p:cNvPr id="3" name="Rectangle 2"/>
          <p:cNvSpPr/>
          <p:nvPr/>
        </p:nvSpPr>
        <p:spPr>
          <a:xfrm>
            <a:off x="272141" y="1163014"/>
            <a:ext cx="8472715" cy="2077492"/>
          </a:xfrm>
          <a:prstGeom prst="rect">
            <a:avLst/>
          </a:prstGeom>
        </p:spPr>
        <p:txBody>
          <a:bodyPr wrap="square">
            <a:spAutoFit/>
          </a:bodyPr>
          <a:lstStyle/>
          <a:p>
            <a:r>
              <a:rPr lang="en-US" sz="2200" b="1" dirty="0" smtClean="0"/>
              <a:t>Unprecedented</a:t>
            </a:r>
            <a:r>
              <a:rPr lang="en-US" sz="2200" dirty="0" smtClean="0"/>
              <a:t> gas capacity </a:t>
            </a:r>
            <a:r>
              <a:rPr lang="en-US" sz="2200" dirty="0"/>
              <a:t>constraints </a:t>
            </a:r>
            <a:r>
              <a:rPr lang="en-US" sz="2200" dirty="0" smtClean="0"/>
              <a:t>on existing pipelines </a:t>
            </a:r>
            <a:r>
              <a:rPr lang="en-US" sz="2000" dirty="0" smtClean="0"/>
              <a:t/>
            </a:r>
            <a:br>
              <a:rPr lang="en-US" sz="2000" dirty="0" smtClean="0"/>
            </a:br>
            <a:r>
              <a:rPr lang="en-US" sz="1200" dirty="0" smtClean="0"/>
              <a:t>(Source: ISO-NE, EIA.gov)</a:t>
            </a:r>
          </a:p>
          <a:p>
            <a:endParaRPr lang="en-US" sz="1200" dirty="0"/>
          </a:p>
          <a:p>
            <a:r>
              <a:rPr lang="en-US" sz="2200" b="1" dirty="0"/>
              <a:t>Highest</a:t>
            </a:r>
            <a:r>
              <a:rPr lang="en-US" sz="2200" dirty="0"/>
              <a:t> and most volatile gas commodity costs in the nation </a:t>
            </a:r>
            <a:endParaRPr lang="en-US" sz="2200" dirty="0" smtClean="0"/>
          </a:p>
          <a:p>
            <a:r>
              <a:rPr lang="en-US" sz="1200" dirty="0" smtClean="0"/>
              <a:t>(</a:t>
            </a:r>
            <a:r>
              <a:rPr lang="en-US" sz="1200" dirty="0"/>
              <a:t>Source: ISO-NE, EIA.gov)</a:t>
            </a:r>
          </a:p>
          <a:p>
            <a:endParaRPr lang="en-US" sz="1200" dirty="0" smtClean="0"/>
          </a:p>
          <a:p>
            <a:endParaRPr lang="en-US" sz="800" dirty="0" smtClean="0"/>
          </a:p>
          <a:p>
            <a:endParaRPr lang="en-US" sz="500" dirty="0" smtClean="0"/>
          </a:p>
          <a:p>
            <a:pPr marL="742950" lvl="1" indent="-285750">
              <a:buFont typeface="Arial" panose="020B0604020202020204" pitchFamily="34" charset="0"/>
              <a:buChar char="•"/>
            </a:pPr>
            <a:endParaRPr lang="en-US" sz="2400" dirty="0" smtClean="0"/>
          </a:p>
        </p:txBody>
      </p:sp>
      <p:pic>
        <p:nvPicPr>
          <p:cNvPr id="2055"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2122"/>
          <a:stretch/>
        </p:blipFill>
        <p:spPr bwMode="auto">
          <a:xfrm>
            <a:off x="3339336" y="3982333"/>
            <a:ext cx="2680464" cy="970667"/>
          </a:xfrm>
          <a:prstGeom prst="rect">
            <a:avLst/>
          </a:prstGeom>
          <a:noFill/>
          <a:ln w="19050">
            <a:solidFill>
              <a:schemeClr val="tx1">
                <a:lumMod val="65000"/>
                <a:lumOff val="3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242" b="37907"/>
          <a:stretch/>
        </p:blipFill>
        <p:spPr bwMode="auto">
          <a:xfrm>
            <a:off x="243565" y="5441708"/>
            <a:ext cx="2854379" cy="1218618"/>
          </a:xfrm>
          <a:prstGeom prst="rect">
            <a:avLst/>
          </a:prstGeom>
          <a:noFill/>
          <a:ln w="19050">
            <a:solidFill>
              <a:schemeClr val="tx1">
                <a:lumMod val="65000"/>
                <a:lumOff val="3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Shape 479"/>
          <p:cNvSpPr>
            <a:spLocks noChangeArrowheads="1"/>
          </p:cNvSpPr>
          <p:nvPr/>
        </p:nvSpPr>
        <p:spPr bwMode="auto">
          <a:xfrm>
            <a:off x="6629400" y="6286500"/>
            <a:ext cx="2314575" cy="571500"/>
          </a:xfrm>
          <a:prstGeom prst="rect">
            <a:avLst/>
          </a:prstGeom>
          <a:blipFill dpi="0" rotWithShape="1">
            <a:blip r:embed="rId5" cstate="print"/>
            <a:srcRect/>
            <a:stretch>
              <a:fillRect/>
            </a:stretch>
          </a:blipFill>
          <a:ln w="9525">
            <a:noFill/>
            <a:miter lim="800000"/>
            <a:headEnd/>
            <a:tailEnd/>
          </a:ln>
        </p:spPr>
        <p:txBody>
          <a:bodyPr/>
          <a:lstStyle/>
          <a:p>
            <a:pPr fontAlgn="auto">
              <a:spcBef>
                <a:spcPts val="0"/>
              </a:spcBef>
              <a:spcAft>
                <a:spcPts val="0"/>
              </a:spcAft>
            </a:pPr>
            <a:endParaRPr lang="en-US">
              <a:solidFill>
                <a:prstClr val="black"/>
              </a:solidFill>
              <a:latin typeface="Calibri"/>
            </a:endParaRPr>
          </a:p>
        </p:txBody>
      </p:sp>
      <p:pic>
        <p:nvPicPr>
          <p:cNvPr id="4" name="Picture 3" descr="mastheads-03.jpg"/>
          <p:cNvPicPr>
            <a:picLocks noChangeAspect="1"/>
          </p:cNvPicPr>
          <p:nvPr/>
        </p:nvPicPr>
        <p:blipFill rotWithShape="1">
          <a:blip r:embed="rId6" cstate="print">
            <a:extLst>
              <a:ext uri="{28A0092B-C50C-407E-A947-70E740481C1C}">
                <a14:useLocalDpi xmlns:a14="http://schemas.microsoft.com/office/drawing/2010/main" val="0"/>
              </a:ext>
            </a:extLst>
          </a:blip>
          <a:srcRect l="4674" t="7373" r="5168" b="6373"/>
          <a:stretch/>
        </p:blipFill>
        <p:spPr>
          <a:xfrm>
            <a:off x="230569" y="2712641"/>
            <a:ext cx="2880369" cy="1313655"/>
          </a:xfrm>
          <a:prstGeom prst="rect">
            <a:avLst/>
          </a:prstGeom>
          <a:ln w="19050">
            <a:solidFill>
              <a:schemeClr val="tx1">
                <a:lumMod val="65000"/>
                <a:lumOff val="35000"/>
              </a:schemeClr>
            </a:solidFill>
          </a:ln>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39337" y="5105400"/>
            <a:ext cx="2680463" cy="1539643"/>
          </a:xfrm>
          <a:prstGeom prst="rect">
            <a:avLst/>
          </a:prstGeom>
          <a:noFill/>
          <a:ln w="19050">
            <a:solidFill>
              <a:schemeClr val="tx1">
                <a:lumMod val="65000"/>
                <a:lumOff val="3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pPr>
              <a:defRPr/>
            </a:pPr>
            <a:fld id="{B91D5A1C-C1AA-4C61-8C18-A3191BD97905}" type="slidenum">
              <a:rPr lang="en-US" smtClean="0"/>
              <a:pPr>
                <a:defRPr/>
              </a:pPr>
              <a:t>14</a:t>
            </a:fld>
            <a:endParaRPr lang="en-US"/>
          </a:p>
        </p:txBody>
      </p:sp>
      <p:pic>
        <p:nvPicPr>
          <p:cNvPr id="1029" name="Picture 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6941"/>
          <a:stretch/>
        </p:blipFill>
        <p:spPr bwMode="auto">
          <a:xfrm>
            <a:off x="6267323" y="4367111"/>
            <a:ext cx="2648077" cy="1805089"/>
          </a:xfrm>
          <a:prstGeom prst="rect">
            <a:avLst/>
          </a:prstGeom>
          <a:noFill/>
          <a:ln w="19050">
            <a:solidFill>
              <a:schemeClr val="tx1">
                <a:lumMod val="75000"/>
                <a:lumOff val="2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p:nvPr/>
        </p:nvPicPr>
        <p:blipFill>
          <a:blip r:embed="rId9">
            <a:extLst>
              <a:ext uri="{28A0092B-C50C-407E-A947-70E740481C1C}">
                <a14:useLocalDpi xmlns:a14="http://schemas.microsoft.com/office/drawing/2010/main" val="0"/>
              </a:ext>
            </a:extLst>
          </a:blip>
          <a:stretch>
            <a:fillRect/>
          </a:stretch>
        </p:blipFill>
        <p:spPr>
          <a:xfrm>
            <a:off x="6249125" y="2712641"/>
            <a:ext cx="2666275" cy="1506568"/>
          </a:xfrm>
          <a:prstGeom prst="rect">
            <a:avLst/>
          </a:prstGeom>
          <a:ln w="19050">
            <a:solidFill>
              <a:schemeClr val="tx1">
                <a:lumMod val="75000"/>
                <a:lumOff val="25000"/>
              </a:schemeClr>
            </a:solidFill>
          </a:ln>
          <a:effectLst/>
        </p:spPr>
      </p:pic>
      <p:pic>
        <p:nvPicPr>
          <p:cNvPr id="15" name="Picture 14"/>
          <p:cNvPicPr/>
          <p:nvPr/>
        </p:nvPicPr>
        <p:blipFill>
          <a:blip r:embed="rId10">
            <a:extLst>
              <a:ext uri="{28A0092B-C50C-407E-A947-70E740481C1C}">
                <a14:useLocalDpi xmlns:a14="http://schemas.microsoft.com/office/drawing/2010/main" val="0"/>
              </a:ext>
            </a:extLst>
          </a:blip>
          <a:stretch>
            <a:fillRect/>
          </a:stretch>
        </p:blipFill>
        <p:spPr>
          <a:xfrm>
            <a:off x="3353525" y="2712641"/>
            <a:ext cx="2666275" cy="1151363"/>
          </a:xfrm>
          <a:prstGeom prst="rect">
            <a:avLst/>
          </a:prstGeom>
          <a:ln w="19050">
            <a:solidFill>
              <a:schemeClr val="tx1">
                <a:lumMod val="75000"/>
                <a:lumOff val="25000"/>
              </a:schemeClr>
            </a:solidFill>
          </a:ln>
          <a:effectLst/>
        </p:spPr>
      </p:pic>
      <p:pic>
        <p:nvPicPr>
          <p:cNvPr id="16" name="Picture 15"/>
          <p:cNvPicPr/>
          <p:nvPr/>
        </p:nvPicPr>
        <p:blipFill rotWithShape="1">
          <a:blip r:embed="rId11">
            <a:extLst>
              <a:ext uri="{28A0092B-C50C-407E-A947-70E740481C1C}">
                <a14:useLocalDpi xmlns:a14="http://schemas.microsoft.com/office/drawing/2010/main" val="0"/>
              </a:ext>
            </a:extLst>
          </a:blip>
          <a:srcRect b="57561"/>
          <a:stretch/>
        </p:blipFill>
        <p:spPr bwMode="auto">
          <a:xfrm>
            <a:off x="243566" y="4164960"/>
            <a:ext cx="2880368" cy="1157184"/>
          </a:xfrm>
          <a:prstGeom prst="rect">
            <a:avLst/>
          </a:prstGeom>
          <a:noFill/>
          <a:ln w="19050" cap="flat" cmpd="sng" algn="ctr">
            <a:solidFill>
              <a:schemeClr val="tx1">
                <a:lumMod val="75000"/>
                <a:lumOff val="25000"/>
              </a:schemeClr>
            </a:solidFill>
            <a:prstDash val="solid"/>
            <a:round/>
            <a:headEnd type="none" w="med" len="med"/>
            <a:tailEnd type="none" w="med" len="med"/>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5266065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04775" y="152400"/>
            <a:ext cx="8839200" cy="762000"/>
          </a:xfrm>
          <a:prstGeom prst="rect">
            <a:avLst/>
          </a:prstGeom>
          <a:solidFill>
            <a:srgbClr val="0070C0"/>
          </a:solidFill>
          <a:ln w="38100" cap="flat" cmpd="sng" algn="ctr">
            <a:solidFill>
              <a:schemeClr val="bg1"/>
            </a:solid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anchor="ctr">
            <a:normAutofit fontScale="70000" lnSpcReduction="20000"/>
          </a:bodyPr>
          <a:lstStyle/>
          <a:p>
            <a:pPr algn="ctr" fontAlgn="auto">
              <a:spcBef>
                <a:spcPts val="0"/>
              </a:spcBef>
              <a:spcAft>
                <a:spcPts val="0"/>
              </a:spcAft>
              <a:defRPr/>
            </a:pPr>
            <a:r>
              <a:rPr lang="en-US" sz="4000" b="1" dirty="0" smtClean="0">
                <a:solidFill>
                  <a:schemeClr val="bg1"/>
                </a:solidFill>
              </a:rPr>
              <a:t>Governors’ Statement on Northeast Energy Infrastructure</a:t>
            </a:r>
            <a:endParaRPr lang="en-US" sz="2000" b="1" dirty="0">
              <a:solidFill>
                <a:schemeClr val="bg1"/>
              </a:solidFill>
              <a:ea typeface="Arial Unicode MS" pitchFamily="34" charset="-128"/>
              <a:cs typeface="Arial" pitchFamily="34" charset="0"/>
            </a:endParaRPr>
          </a:p>
        </p:txBody>
      </p:sp>
      <p:pic>
        <p:nvPicPr>
          <p:cNvPr id="34822" name="Picture 6" descr="Kinder Morgan">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3416" y="6204993"/>
            <a:ext cx="23145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14169" y="1128638"/>
            <a:ext cx="4686431" cy="5424562"/>
          </a:xfrm>
          <a:prstGeom prst="rect">
            <a:avLst/>
          </a:prstGeom>
        </p:spPr>
        <p:txBody>
          <a:bodyPr wrap="square">
            <a:spAutoFit/>
          </a:bodyPr>
          <a:lstStyle/>
          <a:p>
            <a:pPr marL="285750" indent="-285750">
              <a:buFont typeface="Arial" panose="020B0604020202020204" pitchFamily="34" charset="0"/>
              <a:buChar char="•"/>
            </a:pPr>
            <a:r>
              <a:rPr lang="en-US" sz="1650" dirty="0"/>
              <a:t>In Dec. 2013, New England Governors called attention to the shortage of energy </a:t>
            </a:r>
            <a:r>
              <a:rPr lang="en-US" sz="1650" dirty="0" smtClean="0"/>
              <a:t>infrastructure.</a:t>
            </a:r>
          </a:p>
          <a:p>
            <a:endParaRPr lang="en-US" sz="1650" dirty="0" smtClean="0"/>
          </a:p>
          <a:p>
            <a:pPr marL="285750" indent="-285750">
              <a:buFont typeface="Arial" panose="020B0604020202020204" pitchFamily="34" charset="0"/>
              <a:buChar char="•"/>
            </a:pPr>
            <a:r>
              <a:rPr lang="en-US" sz="1650" dirty="0" smtClean="0"/>
              <a:t>An open letter was signed by Governors Malloy (CT), </a:t>
            </a:r>
            <a:r>
              <a:rPr lang="en-US" sz="1650" dirty="0" err="1" smtClean="0"/>
              <a:t>LePage</a:t>
            </a:r>
            <a:r>
              <a:rPr lang="en-US" sz="1650" dirty="0" smtClean="0"/>
              <a:t> (ME), Patrick (MA), Hassan (NH), Chafee (RI), and </a:t>
            </a:r>
            <a:r>
              <a:rPr lang="en-US" sz="1650" dirty="0" err="1" smtClean="0"/>
              <a:t>Shumlin</a:t>
            </a:r>
            <a:r>
              <a:rPr lang="en-US" sz="1650" dirty="0" smtClean="0"/>
              <a:t> (VT).</a:t>
            </a:r>
          </a:p>
          <a:p>
            <a:endParaRPr lang="en-US" sz="1650" dirty="0" smtClean="0"/>
          </a:p>
          <a:p>
            <a:pPr marL="285750" indent="-285750">
              <a:buFont typeface="Arial" panose="020B0604020202020204" pitchFamily="34" charset="0"/>
              <a:buChar char="•"/>
            </a:pPr>
            <a:r>
              <a:rPr lang="en-US" sz="1650" i="1" dirty="0" smtClean="0">
                <a:latin typeface="TimesNewRomanPSMT"/>
              </a:rPr>
              <a:t>“To </a:t>
            </a:r>
            <a:r>
              <a:rPr lang="en-US" sz="1650" i="1" dirty="0">
                <a:latin typeface="TimesNewRomanPSMT"/>
              </a:rPr>
              <a:t>ensure a reliable, affordable and diverse energy system, </a:t>
            </a:r>
            <a:r>
              <a:rPr lang="en-US" sz="1650" b="1" i="1" dirty="0">
                <a:latin typeface="TimesNewRomanPSMT"/>
              </a:rPr>
              <a:t>we need investments in additional energy efficiency, renewable generation, natural gas pipelines, and electric transmission</a:t>
            </a:r>
            <a:r>
              <a:rPr lang="en-US" sz="1650" i="1" dirty="0" smtClean="0">
                <a:latin typeface="TimesNewRomanPSMT"/>
              </a:rPr>
              <a:t>.”</a:t>
            </a:r>
            <a:endParaRPr lang="en-US" sz="1650" i="1" dirty="0">
              <a:latin typeface="TimesNewRomanPSMT"/>
            </a:endParaRPr>
          </a:p>
          <a:p>
            <a:endParaRPr lang="en-US" sz="1650" dirty="0" smtClean="0">
              <a:latin typeface="TimesNewRomanPSMT"/>
            </a:endParaRPr>
          </a:p>
          <a:p>
            <a:pPr marL="285750" indent="-285750">
              <a:buFont typeface="Arial" panose="020B0604020202020204" pitchFamily="34" charset="0"/>
              <a:buChar char="•"/>
            </a:pPr>
            <a:r>
              <a:rPr lang="en-US" sz="1650" i="1" dirty="0" smtClean="0"/>
              <a:t>“</a:t>
            </a:r>
            <a:r>
              <a:rPr lang="en-US" sz="1650" b="1" i="1" dirty="0" smtClean="0"/>
              <a:t>These </a:t>
            </a:r>
            <a:r>
              <a:rPr lang="en-US" sz="1650" b="1" i="1" dirty="0"/>
              <a:t>investments will provide affordable, clean, and reliable energy to power our homes and businesses</a:t>
            </a:r>
            <a:r>
              <a:rPr lang="en-US" sz="1650" i="1" dirty="0"/>
              <a:t>; make our region more competitive by reducing energy costs; attract more investment to the region; and protect our quality of life and environment</a:t>
            </a:r>
            <a:r>
              <a:rPr lang="en-US" sz="1650" i="1" dirty="0" smtClean="0"/>
              <a:t>.”</a:t>
            </a:r>
            <a:endParaRPr lang="en-US" sz="1650" i="1" dirty="0"/>
          </a:p>
        </p:txBody>
      </p:sp>
      <p:sp>
        <p:nvSpPr>
          <p:cNvPr id="2" name="Rectangle 1"/>
          <p:cNvSpPr/>
          <p:nvPr/>
        </p:nvSpPr>
        <p:spPr>
          <a:xfrm>
            <a:off x="7543800" y="5813429"/>
            <a:ext cx="502201" cy="341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0945" b="18209"/>
          <a:stretch/>
        </p:blipFill>
        <p:spPr bwMode="auto">
          <a:xfrm>
            <a:off x="6070455" y="2438401"/>
            <a:ext cx="2812221" cy="3716956"/>
          </a:xfrm>
          <a:prstGeom prst="rect">
            <a:avLst/>
          </a:prstGeom>
          <a:noFill/>
          <a:ln w="19050">
            <a:solidFill>
              <a:schemeClr val="tx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38830" y="1144894"/>
            <a:ext cx="2819139" cy="3728361"/>
          </a:xfrm>
          <a:prstGeom prst="rect">
            <a:avLst/>
          </a:prstGeom>
          <a:noFill/>
          <a:ln w="19050">
            <a:solidFill>
              <a:schemeClr val="tx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pPr>
              <a:defRPr/>
            </a:pPr>
            <a:fld id="{B91D5A1C-C1AA-4C61-8C18-A3191BD97905}" type="slidenum">
              <a:rPr lang="en-US" smtClean="0"/>
              <a:pPr>
                <a:defRPr/>
              </a:pPr>
              <a:t>15</a:t>
            </a:fld>
            <a:endParaRPr lang="en-US"/>
          </a:p>
        </p:txBody>
      </p:sp>
    </p:spTree>
    <p:extLst>
      <p:ext uri="{BB962C8B-B14F-4D97-AF65-F5344CB8AC3E}">
        <p14:creationId xmlns:p14="http://schemas.microsoft.com/office/powerpoint/2010/main" val="22916404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04775" y="152400"/>
            <a:ext cx="8839200" cy="762000"/>
          </a:xfrm>
          <a:prstGeom prst="rect">
            <a:avLst/>
          </a:prstGeom>
          <a:solidFill>
            <a:srgbClr val="0070C0"/>
          </a:solidFill>
          <a:ln w="38100" cap="flat" cmpd="sng" algn="ctr">
            <a:noFill/>
            <a:prstDash val="solid"/>
          </a:ln>
          <a:effectLst/>
          <a:scene3d>
            <a:camera prst="orthographicFront">
              <a:rot lat="0" lon="0" rev="0"/>
            </a:camera>
            <a:lightRig rig="balanced" dir="t">
              <a:rot lat="0" lon="0" rev="8700000"/>
            </a:lightRig>
          </a:scene3d>
          <a:sp3d/>
        </p:spPr>
        <p:style>
          <a:lnRef idx="3">
            <a:schemeClr val="lt1"/>
          </a:lnRef>
          <a:fillRef idx="1">
            <a:schemeClr val="accent1"/>
          </a:fillRef>
          <a:effectRef idx="1">
            <a:schemeClr val="accent1"/>
          </a:effectRef>
          <a:fontRef idx="minor">
            <a:schemeClr val="lt1"/>
          </a:fontRef>
        </p:style>
        <p:txBody>
          <a:bodyPr anchor="ctr">
            <a:normAutofit/>
          </a:bodyPr>
          <a:lstStyle/>
          <a:p>
            <a:pPr algn="ctr" fontAlgn="auto">
              <a:spcBef>
                <a:spcPts val="0"/>
              </a:spcBef>
              <a:spcAft>
                <a:spcPts val="0"/>
              </a:spcAft>
              <a:defRPr/>
            </a:pPr>
            <a:r>
              <a:rPr lang="en-US" sz="4000" dirty="0" smtClean="0">
                <a:solidFill>
                  <a:schemeClr val="bg1"/>
                </a:solidFill>
              </a:rPr>
              <a:t>Northeast Energy Crisis</a:t>
            </a:r>
            <a:endParaRPr lang="en-US" sz="2000" dirty="0">
              <a:solidFill>
                <a:schemeClr val="bg1"/>
              </a:solidFill>
              <a:ea typeface="Arial Unicode MS" pitchFamily="34" charset="-128"/>
              <a:cs typeface="Arial" pitchFamily="34" charset="0"/>
            </a:endParaRPr>
          </a:p>
        </p:txBody>
      </p:sp>
      <p:sp>
        <p:nvSpPr>
          <p:cNvPr id="3" name="Rectangle 2"/>
          <p:cNvSpPr/>
          <p:nvPr/>
        </p:nvSpPr>
        <p:spPr>
          <a:xfrm>
            <a:off x="272141" y="1066800"/>
            <a:ext cx="5519059" cy="5632311"/>
          </a:xfrm>
          <a:prstGeom prst="rect">
            <a:avLst/>
          </a:prstGeom>
        </p:spPr>
        <p:txBody>
          <a:bodyPr wrap="square">
            <a:spAutoFit/>
          </a:bodyPr>
          <a:lstStyle/>
          <a:p>
            <a:r>
              <a:rPr lang="en-US" b="1" dirty="0" smtClean="0">
                <a:solidFill>
                  <a:srgbClr val="0070C0"/>
                </a:solidFill>
              </a:rPr>
              <a:t>The energy situation is likely to worsen if no new capacity is constructed;</a:t>
            </a:r>
          </a:p>
          <a:p>
            <a:endParaRPr lang="en-US" sz="600" b="1" dirty="0" smtClean="0">
              <a:solidFill>
                <a:srgbClr val="0070C0"/>
              </a:solidFill>
            </a:endParaRPr>
          </a:p>
          <a:p>
            <a:pPr marL="285750" indent="-285750">
              <a:buFont typeface="Arial" charset="0"/>
              <a:buChar char="•"/>
            </a:pPr>
            <a:r>
              <a:rPr lang="en-US" sz="1600" dirty="0" smtClean="0"/>
              <a:t>Currently, </a:t>
            </a:r>
            <a:r>
              <a:rPr lang="en-US" sz="1600" b="1" dirty="0" smtClean="0"/>
              <a:t>four</a:t>
            </a:r>
            <a:r>
              <a:rPr lang="en-US" sz="1600" dirty="0" smtClean="0"/>
              <a:t> large New England coal, oil and nuclear power plants are planning to retire  in the next few years due to increasing operating costs and new emissions standards. This includes the </a:t>
            </a:r>
            <a:r>
              <a:rPr lang="en-US" sz="1600" dirty="0" err="1" smtClean="0"/>
              <a:t>Brayton</a:t>
            </a:r>
            <a:r>
              <a:rPr lang="en-US" sz="1600" dirty="0" smtClean="0"/>
              <a:t> Point and Salem Harbor Plants in MA, the Norwalk Harbor Plant in CT, and the Vermont Yankee plant in VT. </a:t>
            </a:r>
            <a:r>
              <a:rPr lang="en-US" sz="1200" dirty="0" smtClean="0"/>
              <a:t>(Source: ISO-NE, 2013)</a:t>
            </a:r>
          </a:p>
          <a:p>
            <a:pPr lvl="1"/>
            <a:endParaRPr lang="en-US" sz="1600" dirty="0" smtClean="0"/>
          </a:p>
          <a:p>
            <a:pPr marL="285750" indent="-285750">
              <a:buFont typeface="Arial" charset="0"/>
              <a:buChar char="•"/>
            </a:pPr>
            <a:r>
              <a:rPr lang="en-US" sz="1600" dirty="0" smtClean="0"/>
              <a:t>Unless new capacity is provided, New England’s power system will be increasingly vulnerable to electric service disruptions and consumer prices will increase greatly. The region will be at </a:t>
            </a:r>
            <a:r>
              <a:rPr lang="en-US" sz="1600" b="1" dirty="0" smtClean="0"/>
              <a:t>a large economic and competitive disadvantage </a:t>
            </a:r>
            <a:r>
              <a:rPr lang="en-US" sz="1600" dirty="0" smtClean="0"/>
              <a:t>to neighboring states and regions due to high energy costs. </a:t>
            </a:r>
            <a:r>
              <a:rPr lang="en-US" sz="1200" dirty="0" smtClean="0"/>
              <a:t>(Source: New England States Committee on Electricity, 2014)</a:t>
            </a:r>
          </a:p>
          <a:p>
            <a:endParaRPr lang="en-US" sz="1600" dirty="0"/>
          </a:p>
          <a:p>
            <a:r>
              <a:rPr lang="en-US" sz="2200" b="1" dirty="0" smtClean="0">
                <a:solidFill>
                  <a:srgbClr val="0070C0"/>
                </a:solidFill>
                <a:latin typeface="+mn-lt"/>
                <a:cs typeface="Arial" pitchFamily="34" charset="0"/>
              </a:rPr>
              <a:t>Solution:</a:t>
            </a:r>
          </a:p>
          <a:p>
            <a:pPr marL="285750" indent="-285750">
              <a:buFont typeface="Arial" charset="0"/>
              <a:buChar char="•"/>
            </a:pPr>
            <a:r>
              <a:rPr lang="en-US" sz="1600" dirty="0" smtClean="0">
                <a:latin typeface="Arial" pitchFamily="34" charset="0"/>
                <a:cs typeface="Arial" pitchFamily="34" charset="0"/>
              </a:rPr>
              <a:t>NESCOE, ISO-NE, and New England’s Governors have all publically identified </a:t>
            </a:r>
            <a:r>
              <a:rPr lang="en-US" sz="1600" b="1" dirty="0" smtClean="0">
                <a:latin typeface="Arial" pitchFamily="34" charset="0"/>
                <a:cs typeface="Arial" pitchFamily="34" charset="0"/>
              </a:rPr>
              <a:t>natural gas pipelines </a:t>
            </a:r>
            <a:r>
              <a:rPr lang="en-US" sz="1600" dirty="0" smtClean="0">
                <a:latin typeface="Arial" pitchFamily="34" charset="0"/>
                <a:cs typeface="Arial" pitchFamily="34" charset="0"/>
              </a:rPr>
              <a:t>as a solution to the Northeast Energy crisis. </a:t>
            </a:r>
          </a:p>
        </p:txBody>
      </p:sp>
      <p:sp>
        <p:nvSpPr>
          <p:cNvPr id="20" name="Shape 479"/>
          <p:cNvSpPr>
            <a:spLocks noChangeArrowheads="1"/>
          </p:cNvSpPr>
          <p:nvPr/>
        </p:nvSpPr>
        <p:spPr bwMode="auto">
          <a:xfrm>
            <a:off x="6629400" y="6286500"/>
            <a:ext cx="2314575" cy="571500"/>
          </a:xfrm>
          <a:prstGeom prst="rect">
            <a:avLst/>
          </a:prstGeom>
          <a:blipFill dpi="0" rotWithShape="1">
            <a:blip r:embed="rId3" cstate="print"/>
            <a:srcRect/>
            <a:stretch>
              <a:fillRect/>
            </a:stretch>
          </a:blipFill>
          <a:ln w="9525">
            <a:noFill/>
            <a:miter lim="800000"/>
            <a:headEnd/>
            <a:tailEnd/>
          </a:ln>
        </p:spPr>
        <p:txBody>
          <a:bodyPr/>
          <a:lstStyle/>
          <a:p>
            <a:pPr fontAlgn="auto">
              <a:spcBef>
                <a:spcPts val="0"/>
              </a:spcBef>
              <a:spcAft>
                <a:spcPts val="0"/>
              </a:spcAft>
            </a:pPr>
            <a:endParaRPr lang="en-US">
              <a:solidFill>
                <a:prstClr val="black"/>
              </a:solidFill>
              <a:latin typeface="Calibri"/>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516" y="1231967"/>
            <a:ext cx="3271284" cy="455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B91D5A1C-C1AA-4C61-8C18-A3191BD97905}" type="slidenum">
              <a:rPr lang="en-US" smtClean="0"/>
              <a:pPr>
                <a:defRPr/>
              </a:pPr>
              <a:t>16</a:t>
            </a:fld>
            <a:endParaRPr lang="en-US"/>
          </a:p>
        </p:txBody>
      </p:sp>
    </p:spTree>
    <p:extLst>
      <p:ext uri="{BB962C8B-B14F-4D97-AF65-F5344CB8AC3E}">
        <p14:creationId xmlns:p14="http://schemas.microsoft.com/office/powerpoint/2010/main" val="18502983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4775" y="152400"/>
            <a:ext cx="8839200" cy="762000"/>
          </a:xfrm>
          <a:prstGeom prst="rect">
            <a:avLst/>
          </a:prstGeom>
          <a:solidFill>
            <a:srgbClr val="0070C0"/>
          </a:solidFill>
          <a:ln w="38100" cap="flat" cmpd="sng" algn="ctr">
            <a:solidFill>
              <a:schemeClr val="bg1"/>
            </a:solid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anchor="ctr">
            <a:normAutofit/>
          </a:bodyPr>
          <a:lstStyle/>
          <a:p>
            <a:pPr algn="ctr" fontAlgn="auto">
              <a:spcBef>
                <a:spcPts val="0"/>
              </a:spcBef>
              <a:spcAft>
                <a:spcPts val="0"/>
              </a:spcAft>
              <a:defRPr/>
            </a:pPr>
            <a:r>
              <a:rPr lang="en-US" sz="4000" b="1" dirty="0" smtClean="0">
                <a:solidFill>
                  <a:schemeClr val="bg1"/>
                </a:solidFill>
              </a:rPr>
              <a:t>Northeast Energy Crisis</a:t>
            </a:r>
            <a:endParaRPr lang="en-US" sz="2000" b="1" dirty="0">
              <a:solidFill>
                <a:schemeClr val="bg1"/>
              </a:solidFill>
              <a:ea typeface="Arial Unicode MS" pitchFamily="34" charset="-128"/>
              <a:cs typeface="Arial" pitchFamily="34" charset="0"/>
            </a:endParaRPr>
          </a:p>
        </p:txBody>
      </p:sp>
      <p:sp>
        <p:nvSpPr>
          <p:cNvPr id="3" name="Rectangle 2"/>
          <p:cNvSpPr/>
          <p:nvPr/>
        </p:nvSpPr>
        <p:spPr>
          <a:xfrm>
            <a:off x="76200" y="914400"/>
            <a:ext cx="9024259" cy="2739211"/>
          </a:xfrm>
          <a:prstGeom prst="rect">
            <a:avLst/>
          </a:prstGeom>
        </p:spPr>
        <p:txBody>
          <a:bodyPr wrap="square">
            <a:spAutoFit/>
          </a:bodyPr>
          <a:lstStyle/>
          <a:p>
            <a:pPr algn="ctr"/>
            <a:r>
              <a:rPr lang="en-US" sz="2200" b="1" dirty="0" smtClean="0">
                <a:solidFill>
                  <a:srgbClr val="0070C0"/>
                </a:solidFill>
                <a:latin typeface="+mn-lt"/>
              </a:rPr>
              <a:t>Natural gas shortages during recent winters have been costly and have increased pollution in New England.</a:t>
            </a:r>
          </a:p>
          <a:p>
            <a:endParaRPr lang="en-US" sz="600" b="1" dirty="0" smtClean="0">
              <a:solidFill>
                <a:srgbClr val="0070C0"/>
              </a:solidFill>
              <a:latin typeface="+mn-lt"/>
            </a:endParaRPr>
          </a:p>
          <a:p>
            <a:pPr marL="285750" indent="-285750">
              <a:buFont typeface="Arial" charset="0"/>
              <a:buChar char="•"/>
            </a:pPr>
            <a:r>
              <a:rPr lang="en-US" dirty="0" smtClean="0">
                <a:latin typeface="+mn-lt"/>
              </a:rPr>
              <a:t>New Englanders paid an additional </a:t>
            </a:r>
            <a:r>
              <a:rPr lang="en-US" sz="2400" b="1" dirty="0" smtClean="0">
                <a:solidFill>
                  <a:srgbClr val="0070C0"/>
                </a:solidFill>
                <a:latin typeface="+mn-lt"/>
              </a:rPr>
              <a:t>$3 Billion </a:t>
            </a:r>
            <a:r>
              <a:rPr lang="en-US" dirty="0" smtClean="0">
                <a:latin typeface="+mn-lt"/>
              </a:rPr>
              <a:t>in electricity costs in the winter of 2013/2014 due to natural gas capacity shortages. </a:t>
            </a:r>
            <a:r>
              <a:rPr lang="en-US" sz="1200" dirty="0" smtClean="0">
                <a:latin typeface="+mn-lt"/>
              </a:rPr>
              <a:t>(ISO-NE, 2014)</a:t>
            </a:r>
          </a:p>
          <a:p>
            <a:endParaRPr lang="en-US" sz="1000" dirty="0" smtClean="0">
              <a:latin typeface="+mn-lt"/>
            </a:endParaRPr>
          </a:p>
          <a:p>
            <a:pPr marL="285750" indent="-285750">
              <a:buFont typeface="Arial" charset="0"/>
              <a:buChar char="•"/>
            </a:pPr>
            <a:r>
              <a:rPr lang="en-US" dirty="0" smtClean="0">
                <a:latin typeface="+mn-lt"/>
              </a:rPr>
              <a:t>Natural gas pipeline constraints last winter forced utilities to burn </a:t>
            </a:r>
            <a:r>
              <a:rPr lang="en-US" dirty="0" smtClean="0">
                <a:solidFill>
                  <a:srgbClr val="0070C0"/>
                </a:solidFill>
                <a:latin typeface="+mn-lt"/>
              </a:rPr>
              <a:t>coal and oil </a:t>
            </a:r>
            <a:r>
              <a:rPr lang="en-US" dirty="0" smtClean="0">
                <a:latin typeface="+mn-lt"/>
              </a:rPr>
              <a:t>in order to continue generating electricity, resulting in increased sulfur dioxide (SO</a:t>
            </a:r>
            <a:r>
              <a:rPr lang="en-US" baseline="-25000" dirty="0" smtClean="0">
                <a:latin typeface="+mn-lt"/>
              </a:rPr>
              <a:t>2</a:t>
            </a:r>
            <a:r>
              <a:rPr lang="en-US" dirty="0" smtClean="0">
                <a:latin typeface="+mn-lt"/>
              </a:rPr>
              <a:t>), nitrogen oxide (NO</a:t>
            </a:r>
            <a:r>
              <a:rPr lang="en-US" baseline="-25000" dirty="0" smtClean="0">
                <a:latin typeface="+mn-lt"/>
              </a:rPr>
              <a:t>X</a:t>
            </a:r>
            <a:r>
              <a:rPr lang="en-US" dirty="0" smtClean="0">
                <a:latin typeface="+mn-lt"/>
              </a:rPr>
              <a:t>) and carbon dioxide (CO</a:t>
            </a:r>
            <a:r>
              <a:rPr lang="en-US" baseline="-25000" dirty="0" smtClean="0">
                <a:latin typeface="+mn-lt"/>
              </a:rPr>
              <a:t>2</a:t>
            </a:r>
            <a:r>
              <a:rPr lang="en-US" dirty="0" smtClean="0">
                <a:latin typeface="+mn-lt"/>
              </a:rPr>
              <a:t>) emissions. </a:t>
            </a:r>
            <a:r>
              <a:rPr lang="en-US" sz="1200" dirty="0" smtClean="0">
                <a:latin typeface="+mn-lt"/>
              </a:rPr>
              <a:t>(Source: ISO-NE, “Transformation of the Electric Power Industry…”, 2014)</a:t>
            </a:r>
            <a:endParaRPr lang="en-US" sz="1400" dirty="0" smtClean="0">
              <a:latin typeface="+mn-lt"/>
            </a:endParaRPr>
          </a:p>
          <a:p>
            <a:endParaRPr lang="en-US" sz="1600" dirty="0">
              <a:latin typeface="+mn-l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629360"/>
            <a:ext cx="5915022" cy="3152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Left Brace 5"/>
          <p:cNvSpPr/>
          <p:nvPr/>
        </p:nvSpPr>
        <p:spPr>
          <a:xfrm>
            <a:off x="6372222" y="3804866"/>
            <a:ext cx="523875" cy="2524867"/>
          </a:xfrm>
          <a:prstGeom prst="leftBrace">
            <a:avLst>
              <a:gd name="adj1" fmla="val 51429"/>
              <a:gd name="adj2" fmla="val 47997"/>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a:off x="6771482" y="3815477"/>
            <a:ext cx="2162178" cy="2585323"/>
          </a:xfrm>
          <a:prstGeom prst="rect">
            <a:avLst/>
          </a:prstGeom>
          <a:noFill/>
        </p:spPr>
        <p:txBody>
          <a:bodyPr wrap="square" rtlCol="0">
            <a:spAutoFit/>
          </a:bodyPr>
          <a:lstStyle/>
          <a:p>
            <a:pPr algn="ctr"/>
            <a:r>
              <a:rPr lang="en-US" b="1" dirty="0" smtClean="0">
                <a:solidFill>
                  <a:srgbClr val="0070C0"/>
                </a:solidFill>
              </a:rPr>
              <a:t>New England’s CO</a:t>
            </a:r>
            <a:r>
              <a:rPr lang="en-US" b="1" baseline="-25000" dirty="0" smtClean="0">
                <a:solidFill>
                  <a:srgbClr val="0070C0"/>
                </a:solidFill>
              </a:rPr>
              <a:t>2</a:t>
            </a:r>
            <a:r>
              <a:rPr lang="en-US" b="1" dirty="0" smtClean="0">
                <a:solidFill>
                  <a:srgbClr val="0070C0"/>
                </a:solidFill>
              </a:rPr>
              <a:t>, SO</a:t>
            </a:r>
            <a:r>
              <a:rPr lang="en-US" b="1" baseline="-25000" dirty="0" smtClean="0">
                <a:solidFill>
                  <a:srgbClr val="0070C0"/>
                </a:solidFill>
              </a:rPr>
              <a:t>2</a:t>
            </a:r>
            <a:r>
              <a:rPr lang="en-US" b="1" dirty="0" smtClean="0">
                <a:solidFill>
                  <a:srgbClr val="0070C0"/>
                </a:solidFill>
              </a:rPr>
              <a:t>, and NO</a:t>
            </a:r>
            <a:r>
              <a:rPr lang="en-US" b="1" baseline="-25000" dirty="0" smtClean="0">
                <a:solidFill>
                  <a:srgbClr val="0070C0"/>
                </a:solidFill>
              </a:rPr>
              <a:t>x</a:t>
            </a:r>
            <a:r>
              <a:rPr lang="en-US" b="1" dirty="0" smtClean="0">
                <a:solidFill>
                  <a:srgbClr val="0070C0"/>
                </a:solidFill>
              </a:rPr>
              <a:t> emissions skyrocketed last winter due to a shortage of natural gas for electricity generation.</a:t>
            </a:r>
            <a:endParaRPr lang="en-US" b="1" dirty="0">
              <a:solidFill>
                <a:srgbClr val="0070C0"/>
              </a:solidFill>
            </a:endParaRPr>
          </a:p>
        </p:txBody>
      </p:sp>
      <p:sp>
        <p:nvSpPr>
          <p:cNvPr id="5" name="Slide Number Placeholder 4"/>
          <p:cNvSpPr>
            <a:spLocks noGrp="1"/>
          </p:cNvSpPr>
          <p:nvPr>
            <p:ph type="sldNum" sz="quarter" idx="12"/>
          </p:nvPr>
        </p:nvSpPr>
        <p:spPr/>
        <p:txBody>
          <a:bodyPr/>
          <a:lstStyle/>
          <a:p>
            <a:pPr>
              <a:defRPr/>
            </a:pPr>
            <a:fld id="{51B23BF4-3F69-4135-A932-F2838120D99D}" type="slidenum">
              <a:rPr lang="en-US" smtClean="0"/>
              <a:pPr>
                <a:defRPr/>
              </a:pPr>
              <a:t>17</a:t>
            </a:fld>
            <a:endParaRPr lang="en-US"/>
          </a:p>
        </p:txBody>
      </p:sp>
    </p:spTree>
    <p:extLst>
      <p:ext uri="{BB962C8B-B14F-4D97-AF65-F5344CB8AC3E}">
        <p14:creationId xmlns:p14="http://schemas.microsoft.com/office/powerpoint/2010/main" val="4315876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04775" y="153537"/>
            <a:ext cx="8839200" cy="762000"/>
          </a:xfrm>
          <a:prstGeom prst="rect">
            <a:avLst/>
          </a:prstGeom>
          <a:solidFill>
            <a:srgbClr val="0070C0"/>
          </a:solidFill>
          <a:ln w="38100" cap="flat" cmpd="sng" algn="ctr">
            <a:solidFill>
              <a:schemeClr val="bg1"/>
            </a:solid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anchor="ctr">
            <a:normAutofit/>
          </a:bodyPr>
          <a:lstStyle/>
          <a:p>
            <a:pPr algn="ctr" fontAlgn="auto">
              <a:spcBef>
                <a:spcPts val="0"/>
              </a:spcBef>
              <a:spcAft>
                <a:spcPts val="0"/>
              </a:spcAft>
              <a:defRPr/>
            </a:pPr>
            <a:r>
              <a:rPr lang="en-US" sz="3200" b="1" dirty="0" smtClean="0">
                <a:solidFill>
                  <a:prstClr val="white"/>
                </a:solidFill>
                <a:latin typeface="+mj-lt"/>
                <a:ea typeface="Arial Unicode MS" pitchFamily="34" charset="-128"/>
                <a:cs typeface="Arial" pitchFamily="34" charset="0"/>
              </a:rPr>
              <a:t>KM Announces Initial Anchor Shippers</a:t>
            </a:r>
            <a:endParaRPr lang="en-US" sz="3200" b="1" dirty="0">
              <a:solidFill>
                <a:prstClr val="white"/>
              </a:solidFill>
              <a:latin typeface="+mj-lt"/>
              <a:ea typeface="Arial Unicode MS" pitchFamily="34" charset="-128"/>
              <a:cs typeface="Arial"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1143000"/>
            <a:ext cx="4067175" cy="544985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724401" y="1219200"/>
            <a:ext cx="4114800" cy="5309146"/>
          </a:xfrm>
          <a:prstGeom prst="rect">
            <a:avLst/>
          </a:prstGeom>
          <a:noFill/>
        </p:spPr>
        <p:txBody>
          <a:bodyPr wrap="square" rtlCol="0">
            <a:spAutoFit/>
          </a:bodyPr>
          <a:lstStyle/>
          <a:p>
            <a:pPr lvl="0" algn="ctr" eaLnBrk="0" hangingPunct="0">
              <a:spcBef>
                <a:spcPts val="0"/>
              </a:spcBef>
              <a:spcAft>
                <a:spcPts val="0"/>
              </a:spcAft>
            </a:pPr>
            <a:r>
              <a:rPr lang="en-US" sz="1700" b="1" dirty="0" smtClean="0">
                <a:solidFill>
                  <a:prstClr val="black"/>
                </a:solidFill>
                <a:latin typeface="Arial" panose="020B0604020202020204" pitchFamily="34" charset="0"/>
                <a:ea typeface="Calibri"/>
                <a:cs typeface="Arial" panose="020B0604020202020204" pitchFamily="34" charset="0"/>
              </a:rPr>
              <a:t>On July 30, 2014, Kinder Morgan announced it had reached agreement with key local natural gas distribution companies (“LDCs”) throughout New England to transport approximately 500,000 </a:t>
            </a:r>
            <a:r>
              <a:rPr lang="en-US" sz="1700" b="1" dirty="0" err="1" smtClean="0">
                <a:solidFill>
                  <a:prstClr val="black"/>
                </a:solidFill>
                <a:latin typeface="Arial" panose="020B0604020202020204" pitchFamily="34" charset="0"/>
                <a:ea typeface="Calibri"/>
                <a:cs typeface="Arial" panose="020B0604020202020204" pitchFamily="34" charset="0"/>
              </a:rPr>
              <a:t>Dth</a:t>
            </a:r>
            <a:r>
              <a:rPr lang="en-US" sz="1700" b="1" dirty="0" smtClean="0">
                <a:solidFill>
                  <a:prstClr val="black"/>
                </a:solidFill>
                <a:latin typeface="Arial" panose="020B0604020202020204" pitchFamily="34" charset="0"/>
                <a:ea typeface="Calibri"/>
                <a:cs typeface="Arial" panose="020B0604020202020204" pitchFamily="34" charset="0"/>
              </a:rPr>
              <a:t>/d of long-term firm transportation on the Northeast Energy Direct Project route. </a:t>
            </a:r>
            <a:endParaRPr lang="en-US" sz="1700" b="1" dirty="0">
              <a:solidFill>
                <a:prstClr val="black"/>
              </a:solidFill>
              <a:latin typeface="Arial" panose="020B0604020202020204" pitchFamily="34" charset="0"/>
              <a:ea typeface="Calibri"/>
              <a:cs typeface="Arial" panose="020B0604020202020204" pitchFamily="34" charset="0"/>
            </a:endParaRPr>
          </a:p>
          <a:p>
            <a:pPr lvl="0" eaLnBrk="0" hangingPunct="0">
              <a:spcBef>
                <a:spcPts val="0"/>
              </a:spcBef>
              <a:spcAft>
                <a:spcPts val="0"/>
              </a:spcAft>
            </a:pPr>
            <a:endParaRPr lang="en-US" sz="1700" b="1" dirty="0" smtClean="0">
              <a:solidFill>
                <a:prstClr val="black"/>
              </a:solidFill>
              <a:latin typeface="Arial" panose="020B0604020202020204" pitchFamily="34" charset="0"/>
              <a:ea typeface="Calibri"/>
              <a:cs typeface="Arial" panose="020B0604020202020204" pitchFamily="34" charset="0"/>
            </a:endParaRPr>
          </a:p>
          <a:p>
            <a:pPr lvl="0" eaLnBrk="0" hangingPunct="0">
              <a:spcBef>
                <a:spcPts val="0"/>
              </a:spcBef>
              <a:spcAft>
                <a:spcPts val="0"/>
              </a:spcAft>
            </a:pPr>
            <a:r>
              <a:rPr lang="en-US" sz="1700" b="1" dirty="0" smtClean="0">
                <a:solidFill>
                  <a:prstClr val="black"/>
                </a:solidFill>
                <a:latin typeface="Arial" panose="020B0604020202020204" pitchFamily="34" charset="0"/>
                <a:ea typeface="Calibri"/>
                <a:cs typeface="Arial" panose="020B0604020202020204" pitchFamily="34" charset="0"/>
              </a:rPr>
              <a:t>These LDC’s include;</a:t>
            </a:r>
          </a:p>
          <a:p>
            <a:pPr lvl="0" eaLnBrk="0" hangingPunct="0">
              <a:spcBef>
                <a:spcPts val="0"/>
              </a:spcBef>
              <a:spcAft>
                <a:spcPts val="0"/>
              </a:spcAft>
            </a:pPr>
            <a:endParaRPr lang="en-US" sz="1700" dirty="0">
              <a:solidFill>
                <a:prstClr val="black"/>
              </a:solidFill>
              <a:latin typeface="Arial" panose="020B0604020202020204" pitchFamily="34" charset="0"/>
              <a:ea typeface="Calibri"/>
              <a:cs typeface="Arial" panose="020B0604020202020204" pitchFamily="34" charset="0"/>
            </a:endParaRPr>
          </a:p>
          <a:p>
            <a:pPr marL="285750" lvl="0" indent="-285750" eaLnBrk="0" hangingPunct="0">
              <a:spcBef>
                <a:spcPts val="0"/>
              </a:spcBef>
              <a:spcAft>
                <a:spcPts val="0"/>
              </a:spcAft>
              <a:buFont typeface="Arial" pitchFamily="34" charset="0"/>
              <a:buChar char="•"/>
            </a:pPr>
            <a:r>
              <a:rPr lang="en-US" sz="1700" dirty="0" smtClean="0">
                <a:solidFill>
                  <a:prstClr val="black"/>
                </a:solidFill>
                <a:latin typeface="Arial" panose="020B0604020202020204" pitchFamily="34" charset="0"/>
                <a:ea typeface="Calibri"/>
                <a:cs typeface="Arial" panose="020B0604020202020204" pitchFamily="34" charset="0"/>
              </a:rPr>
              <a:t>The Berkshire Gas Company</a:t>
            </a:r>
          </a:p>
          <a:p>
            <a:pPr marL="285750" lvl="0" indent="-285750" eaLnBrk="0" hangingPunct="0">
              <a:spcBef>
                <a:spcPts val="0"/>
              </a:spcBef>
              <a:spcAft>
                <a:spcPts val="0"/>
              </a:spcAft>
              <a:buFont typeface="Arial" pitchFamily="34" charset="0"/>
              <a:buChar char="•"/>
            </a:pPr>
            <a:r>
              <a:rPr lang="en-US" sz="1700" dirty="0" smtClean="0">
                <a:solidFill>
                  <a:prstClr val="black"/>
                </a:solidFill>
                <a:latin typeface="Arial" panose="020B0604020202020204" pitchFamily="34" charset="0"/>
                <a:ea typeface="Calibri"/>
                <a:cs typeface="Arial" panose="020B0604020202020204" pitchFamily="34" charset="0"/>
              </a:rPr>
              <a:t>Columbia Gas of Massachusetts</a:t>
            </a:r>
          </a:p>
          <a:p>
            <a:pPr marL="285750" lvl="0" indent="-285750" eaLnBrk="0" hangingPunct="0">
              <a:spcBef>
                <a:spcPts val="0"/>
              </a:spcBef>
              <a:spcAft>
                <a:spcPts val="0"/>
              </a:spcAft>
              <a:buFont typeface="Arial" pitchFamily="34" charset="0"/>
              <a:buChar char="•"/>
            </a:pPr>
            <a:r>
              <a:rPr lang="en-US" sz="1700" dirty="0" smtClean="0">
                <a:solidFill>
                  <a:prstClr val="black"/>
                </a:solidFill>
                <a:latin typeface="Arial" panose="020B0604020202020204" pitchFamily="34" charset="0"/>
                <a:ea typeface="Calibri"/>
                <a:cs typeface="Arial" panose="020B0604020202020204" pitchFamily="34" charset="0"/>
              </a:rPr>
              <a:t>Connecticut Natural Gas Corporation</a:t>
            </a:r>
          </a:p>
          <a:p>
            <a:pPr marL="285750" lvl="0" indent="-285750" eaLnBrk="0" hangingPunct="0">
              <a:spcBef>
                <a:spcPts val="0"/>
              </a:spcBef>
              <a:spcAft>
                <a:spcPts val="0"/>
              </a:spcAft>
              <a:buFont typeface="Arial" pitchFamily="34" charset="0"/>
              <a:buChar char="•"/>
            </a:pPr>
            <a:r>
              <a:rPr lang="en-US" sz="1700" dirty="0" smtClean="0">
                <a:solidFill>
                  <a:prstClr val="black"/>
                </a:solidFill>
                <a:latin typeface="Arial" panose="020B0604020202020204" pitchFamily="34" charset="0"/>
                <a:ea typeface="Calibri"/>
                <a:cs typeface="Arial" panose="020B0604020202020204" pitchFamily="34" charset="0"/>
              </a:rPr>
              <a:t>Liberty Utilities (</a:t>
            </a:r>
            <a:r>
              <a:rPr lang="en-US" sz="1700" dirty="0" err="1" smtClean="0">
                <a:solidFill>
                  <a:prstClr val="black"/>
                </a:solidFill>
                <a:latin typeface="Arial" panose="020B0604020202020204" pitchFamily="34" charset="0"/>
                <a:ea typeface="Calibri"/>
                <a:cs typeface="Arial" panose="020B0604020202020204" pitchFamily="34" charset="0"/>
              </a:rPr>
              <a:t>EnergyNorth</a:t>
            </a:r>
            <a:r>
              <a:rPr lang="en-US" sz="1700" dirty="0" smtClean="0">
                <a:solidFill>
                  <a:prstClr val="black"/>
                </a:solidFill>
                <a:latin typeface="Arial" panose="020B0604020202020204" pitchFamily="34" charset="0"/>
                <a:ea typeface="Calibri"/>
                <a:cs typeface="Arial" panose="020B0604020202020204" pitchFamily="34" charset="0"/>
              </a:rPr>
              <a:t> Natural Gas) Corp.</a:t>
            </a:r>
          </a:p>
          <a:p>
            <a:pPr marL="285750" lvl="0" indent="-285750" eaLnBrk="0" hangingPunct="0">
              <a:spcBef>
                <a:spcPts val="0"/>
              </a:spcBef>
              <a:spcAft>
                <a:spcPts val="0"/>
              </a:spcAft>
              <a:buFont typeface="Arial" pitchFamily="34" charset="0"/>
              <a:buChar char="•"/>
            </a:pPr>
            <a:r>
              <a:rPr lang="en-US" sz="1700" dirty="0" smtClean="0">
                <a:solidFill>
                  <a:prstClr val="black"/>
                </a:solidFill>
                <a:latin typeface="Arial" panose="020B0604020202020204" pitchFamily="34" charset="0"/>
                <a:ea typeface="Calibri"/>
                <a:cs typeface="Arial" panose="020B0604020202020204" pitchFamily="34" charset="0"/>
              </a:rPr>
              <a:t>National Grid</a:t>
            </a:r>
          </a:p>
          <a:p>
            <a:pPr marL="285750" lvl="0" indent="-285750" eaLnBrk="0" hangingPunct="0">
              <a:spcBef>
                <a:spcPts val="0"/>
              </a:spcBef>
              <a:spcAft>
                <a:spcPts val="0"/>
              </a:spcAft>
              <a:buFont typeface="Arial" pitchFamily="34" charset="0"/>
              <a:buChar char="•"/>
            </a:pPr>
            <a:r>
              <a:rPr lang="en-US" sz="1700" dirty="0" smtClean="0">
                <a:solidFill>
                  <a:prstClr val="black"/>
                </a:solidFill>
                <a:latin typeface="Arial" panose="020B0604020202020204" pitchFamily="34" charset="0"/>
                <a:ea typeface="Calibri"/>
                <a:cs typeface="Arial" panose="020B0604020202020204" pitchFamily="34" charset="0"/>
              </a:rPr>
              <a:t>Southern Connecticut Gas Corporation</a:t>
            </a:r>
          </a:p>
          <a:p>
            <a:pPr marL="285750" lvl="0" indent="-285750" eaLnBrk="0" hangingPunct="0">
              <a:spcBef>
                <a:spcPts val="0"/>
              </a:spcBef>
              <a:spcAft>
                <a:spcPts val="0"/>
              </a:spcAft>
              <a:buFont typeface="Arial" pitchFamily="34" charset="0"/>
              <a:buChar char="•"/>
            </a:pPr>
            <a:endParaRPr lang="en-US" sz="1600" dirty="0">
              <a:solidFill>
                <a:prstClr val="black"/>
              </a:solidFill>
              <a:latin typeface="Arial" panose="020B0604020202020204" pitchFamily="34" charset="0"/>
              <a:ea typeface="Calibri"/>
              <a:cs typeface="Arial" panose="020B0604020202020204" pitchFamily="34" charset="0"/>
            </a:endParaRPr>
          </a:p>
        </p:txBody>
      </p:sp>
      <p:sp>
        <p:nvSpPr>
          <p:cNvPr id="2" name="Slide Number Placeholder 1"/>
          <p:cNvSpPr>
            <a:spLocks noGrp="1"/>
          </p:cNvSpPr>
          <p:nvPr>
            <p:ph type="sldNum" sz="quarter" idx="12"/>
          </p:nvPr>
        </p:nvSpPr>
        <p:spPr/>
        <p:txBody>
          <a:bodyPr/>
          <a:lstStyle/>
          <a:p>
            <a:pPr>
              <a:defRPr/>
            </a:pPr>
            <a:fld id="{B91D5A1C-C1AA-4C61-8C18-A3191BD97905}" type="slidenum">
              <a:rPr lang="en-US" smtClean="0"/>
              <a:pPr>
                <a:defRPr/>
              </a:pPr>
              <a:t>18</a:t>
            </a:fld>
            <a:endParaRPr lang="en-US"/>
          </a:p>
        </p:txBody>
      </p:sp>
    </p:spTree>
    <p:extLst>
      <p:ext uri="{BB962C8B-B14F-4D97-AF65-F5344CB8AC3E}">
        <p14:creationId xmlns:p14="http://schemas.microsoft.com/office/powerpoint/2010/main" val="915569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016953"/>
            <a:ext cx="8229600" cy="1447800"/>
          </a:xfrm>
          <a:effectLst>
            <a:outerShdw blurRad="50800" dist="38100" dir="2700000" algn="tl" rotWithShape="0">
              <a:prstClr val="black">
                <a:alpha val="40000"/>
              </a:prstClr>
            </a:outerShdw>
          </a:effectLst>
        </p:spPr>
        <p:txBody>
          <a:bodyPr rtlCol="0">
            <a:normAutofit/>
          </a:bodyPr>
          <a:lstStyle/>
          <a:p>
            <a:pPr algn="ctr" eaLnBrk="1" fontAlgn="auto" hangingPunct="1">
              <a:spcAft>
                <a:spcPts val="0"/>
              </a:spcAft>
              <a:buFont typeface="Arial" pitchFamily="34" charset="0"/>
              <a:buNone/>
              <a:defRPr/>
            </a:pPr>
            <a:r>
              <a:rPr lang="en-US" sz="4400" b="1" dirty="0" smtClean="0">
                <a:solidFill>
                  <a:srgbClr val="C00000"/>
                </a:solidFill>
                <a:latin typeface="+mj-lt"/>
                <a:cs typeface="Arial" pitchFamily="34" charset="0"/>
              </a:rPr>
              <a:t>Northeast Energy Direct Project Introduction</a:t>
            </a:r>
          </a:p>
          <a:p>
            <a:pPr algn="ctr" eaLnBrk="1" fontAlgn="auto" hangingPunct="1">
              <a:spcAft>
                <a:spcPts val="0"/>
              </a:spcAft>
              <a:buFont typeface="Arial" pitchFamily="34" charset="0"/>
              <a:buNone/>
              <a:defRPr/>
            </a:pPr>
            <a:endParaRPr lang="en-US" sz="4400" dirty="0" smtClean="0">
              <a:solidFill>
                <a:srgbClr val="C00000"/>
              </a:solidFill>
              <a:latin typeface="Copperplate Gothic Bold" pitchFamily="34" charset="0"/>
            </a:endParaRPr>
          </a:p>
          <a:p>
            <a:pPr algn="ctr" eaLnBrk="1" fontAlgn="auto" hangingPunct="1">
              <a:spcAft>
                <a:spcPts val="0"/>
              </a:spcAft>
              <a:buFont typeface="Arial" pitchFamily="34" charset="0"/>
              <a:buNone/>
              <a:defRPr/>
            </a:pPr>
            <a:endParaRPr lang="en-US" sz="4400" dirty="0">
              <a:solidFill>
                <a:srgbClr val="C00000"/>
              </a:solidFill>
              <a:latin typeface="Copperplate Gothic Bold" pitchFamily="34" charset="0"/>
            </a:endParaRPr>
          </a:p>
        </p:txBody>
      </p:sp>
      <p:pic>
        <p:nvPicPr>
          <p:cNvPr id="33795" name="Picture 2" descr="C:\Users\Owner\Pictures\banner-product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0"/>
            <a:ext cx="9448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2" descr="Kinder Morgan">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6286500"/>
            <a:ext cx="23145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5" cstate="print">
            <a:duotone>
              <a:schemeClr val="accent1">
                <a:shade val="45000"/>
                <a:satMod val="135000"/>
              </a:schemeClr>
              <a:prstClr val="white"/>
            </a:duotone>
          </a:blip>
          <a:srcRect/>
          <a:stretch>
            <a:fillRect/>
          </a:stretch>
        </p:blipFill>
        <p:spPr bwMode="auto">
          <a:xfrm>
            <a:off x="0" y="5695462"/>
            <a:ext cx="9144000" cy="1162538"/>
          </a:xfrm>
          <a:prstGeom prst="rect">
            <a:avLst/>
          </a:prstGeom>
          <a:noFill/>
          <a:ln w="9525">
            <a:noFill/>
            <a:miter lim="800000"/>
            <a:headEnd/>
            <a:tailEnd/>
          </a:ln>
        </p:spPr>
      </p:pic>
      <p:pic>
        <p:nvPicPr>
          <p:cNvPr id="33798" name="Picture 7" descr="Kinder Morgan">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3505200"/>
            <a:ext cx="2932113"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2" descr="C:\Users\Owner\Pictures\banner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0"/>
            <a:ext cx="9448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5FEC0B7B-BC2A-48DB-A42F-1483EAE885D7}" type="slidenum">
              <a:rPr lang="en-US" smtClean="0"/>
              <a:pPr>
                <a:defRPr/>
              </a:pPr>
              <a:t>19</a:t>
            </a:fld>
            <a:endParaRPr lang="en-US"/>
          </a:p>
        </p:txBody>
      </p:sp>
    </p:spTree>
    <p:extLst>
      <p:ext uri="{BB962C8B-B14F-4D97-AF65-F5344CB8AC3E}">
        <p14:creationId xmlns:p14="http://schemas.microsoft.com/office/powerpoint/2010/main" val="279366609"/>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Shape 477"/>
          <p:cNvSpPr>
            <a:spLocks noChangeArrowheads="1"/>
          </p:cNvSpPr>
          <p:nvPr/>
        </p:nvSpPr>
        <p:spPr bwMode="auto">
          <a:xfrm>
            <a:off x="3200400" y="990599"/>
            <a:ext cx="2519363" cy="1447801"/>
          </a:xfrm>
          <a:prstGeom prst="rect">
            <a:avLst/>
          </a:prstGeom>
          <a:blipFill dpi="0" rotWithShape="1">
            <a:blip r:embed="rId3" cstate="print"/>
            <a:srcRect/>
            <a:stretch>
              <a:fillRect/>
            </a:stretch>
          </a:blipFill>
          <a:ln w="9525">
            <a:noFill/>
            <a:miter lim="800000"/>
            <a:headEnd/>
            <a:tailEnd/>
          </a:ln>
        </p:spPr>
        <p:txBody>
          <a:bodyPr/>
          <a:lstStyle/>
          <a:p>
            <a:pPr fontAlgn="auto">
              <a:spcBef>
                <a:spcPts val="0"/>
              </a:spcBef>
              <a:spcAft>
                <a:spcPts val="0"/>
              </a:spcAft>
            </a:pPr>
            <a:endParaRPr lang="en-US">
              <a:solidFill>
                <a:prstClr val="black"/>
              </a:solidFill>
              <a:latin typeface="Calibri"/>
            </a:endParaRPr>
          </a:p>
        </p:txBody>
      </p:sp>
      <p:sp>
        <p:nvSpPr>
          <p:cNvPr id="8196" name="Shape 478"/>
          <p:cNvSpPr txBox="1">
            <a:spLocks noChangeArrowheads="1"/>
          </p:cNvSpPr>
          <p:nvPr/>
        </p:nvSpPr>
        <p:spPr bwMode="auto">
          <a:xfrm>
            <a:off x="282146" y="2514600"/>
            <a:ext cx="8534400" cy="4114800"/>
          </a:xfrm>
          <a:prstGeom prst="rect">
            <a:avLst/>
          </a:prstGeom>
          <a:noFill/>
          <a:ln w="9525">
            <a:noFill/>
            <a:miter lim="800000"/>
            <a:headEnd/>
            <a:tailEnd/>
          </a:ln>
        </p:spPr>
        <p:txBody>
          <a:bodyPr lIns="91425" tIns="45700" rIns="91425" bIns="45700"/>
          <a:lstStyle/>
          <a:p>
            <a:pPr marL="342900" indent="-342900" fontAlgn="auto">
              <a:spcBef>
                <a:spcPts val="600"/>
              </a:spcBef>
              <a:spcAft>
                <a:spcPts val="600"/>
              </a:spcAft>
              <a:buClr>
                <a:srgbClr val="000000"/>
              </a:buClr>
              <a:buSzPct val="100000"/>
              <a:buFont typeface="Arial" charset="0"/>
              <a:buChar char="•"/>
            </a:pPr>
            <a:r>
              <a:rPr lang="en-US" dirty="0">
                <a:solidFill>
                  <a:prstClr val="black"/>
                </a:solidFill>
                <a:latin typeface="+mn-lt"/>
                <a:sym typeface="Calibri" pitchFamily="34" charset="0"/>
              </a:rPr>
              <a:t>Kinder Morgan is </a:t>
            </a:r>
            <a:r>
              <a:rPr lang="en-US" dirty="0" smtClean="0">
                <a:solidFill>
                  <a:prstClr val="black"/>
                </a:solidFill>
                <a:latin typeface="+mn-lt"/>
                <a:sym typeface="Calibri" pitchFamily="34" charset="0"/>
              </a:rPr>
              <a:t>one of the largest, most experienced energy companies </a:t>
            </a:r>
            <a:r>
              <a:rPr lang="en-US" dirty="0">
                <a:solidFill>
                  <a:prstClr val="black"/>
                </a:solidFill>
                <a:latin typeface="+mn-lt"/>
                <a:sym typeface="Calibri" pitchFamily="34" charset="0"/>
              </a:rPr>
              <a:t>in North </a:t>
            </a:r>
            <a:r>
              <a:rPr lang="en-US" dirty="0" smtClean="0">
                <a:solidFill>
                  <a:prstClr val="black"/>
                </a:solidFill>
                <a:latin typeface="+mn-lt"/>
                <a:sym typeface="Calibri" pitchFamily="34" charset="0"/>
              </a:rPr>
              <a:t>America.  </a:t>
            </a:r>
            <a:r>
              <a:rPr lang="en-US" dirty="0">
                <a:solidFill>
                  <a:prstClr val="black"/>
                </a:solidFill>
                <a:latin typeface="+mn-lt"/>
                <a:sym typeface="Calibri" pitchFamily="34" charset="0"/>
              </a:rPr>
              <a:t>We own an interest in or operate approximately </a:t>
            </a:r>
            <a:r>
              <a:rPr lang="en-US" dirty="0" smtClean="0">
                <a:solidFill>
                  <a:prstClr val="black"/>
                </a:solidFill>
                <a:latin typeface="+mn-lt"/>
                <a:sym typeface="Calibri" pitchFamily="34" charset="0"/>
              </a:rPr>
              <a:t>80,000 </a:t>
            </a:r>
            <a:r>
              <a:rPr lang="en-US" dirty="0">
                <a:solidFill>
                  <a:prstClr val="black"/>
                </a:solidFill>
                <a:latin typeface="+mn-lt"/>
                <a:sym typeface="Calibri" pitchFamily="34" charset="0"/>
              </a:rPr>
              <a:t>miles of pipelines and 180 terminals.</a:t>
            </a:r>
          </a:p>
          <a:p>
            <a:pPr marL="342900" indent="-342900" fontAlgn="auto">
              <a:spcBef>
                <a:spcPts val="600"/>
              </a:spcBef>
              <a:spcAft>
                <a:spcPts val="600"/>
              </a:spcAft>
              <a:buClr>
                <a:srgbClr val="000000"/>
              </a:buClr>
              <a:buSzPct val="100000"/>
              <a:buFont typeface="Arial" charset="0"/>
              <a:buChar char="•"/>
            </a:pPr>
            <a:r>
              <a:rPr lang="en-US" dirty="0">
                <a:solidFill>
                  <a:prstClr val="black"/>
                </a:solidFill>
                <a:latin typeface="+mn-lt"/>
                <a:sym typeface="Calibri" pitchFamily="34" charset="0"/>
              </a:rPr>
              <a:t>Kinder Morgan </a:t>
            </a:r>
            <a:r>
              <a:rPr lang="en-US" dirty="0" smtClean="0">
                <a:solidFill>
                  <a:prstClr val="black"/>
                </a:solidFill>
                <a:latin typeface="+mn-lt"/>
                <a:sym typeface="Calibri" pitchFamily="34" charset="0"/>
              </a:rPr>
              <a:t>employs approximately </a:t>
            </a:r>
            <a:r>
              <a:rPr lang="en-US" dirty="0">
                <a:solidFill>
                  <a:prstClr val="black"/>
                </a:solidFill>
                <a:latin typeface="+mn-lt"/>
                <a:sym typeface="Calibri" pitchFamily="34" charset="0"/>
              </a:rPr>
              <a:t>11,500 </a:t>
            </a:r>
            <a:r>
              <a:rPr lang="en-US" dirty="0" smtClean="0">
                <a:solidFill>
                  <a:prstClr val="black"/>
                </a:solidFill>
                <a:latin typeface="+mn-lt"/>
                <a:sym typeface="Calibri" pitchFamily="34" charset="0"/>
              </a:rPr>
              <a:t>people throughout </a:t>
            </a:r>
            <a:r>
              <a:rPr lang="en-US" dirty="0">
                <a:solidFill>
                  <a:prstClr val="black"/>
                </a:solidFill>
                <a:latin typeface="+mn-lt"/>
                <a:sym typeface="Calibri" pitchFamily="34" charset="0"/>
              </a:rPr>
              <a:t>the United States and Canada</a:t>
            </a:r>
            <a:r>
              <a:rPr lang="en-US" dirty="0" smtClean="0">
                <a:solidFill>
                  <a:prstClr val="black"/>
                </a:solidFill>
                <a:latin typeface="+mn-lt"/>
                <a:sym typeface="Calibri" pitchFamily="34" charset="0"/>
              </a:rPr>
              <a:t>.</a:t>
            </a:r>
          </a:p>
          <a:p>
            <a:pPr marL="342900" indent="-342900" fontAlgn="auto">
              <a:spcBef>
                <a:spcPts val="600"/>
              </a:spcBef>
              <a:spcAft>
                <a:spcPts val="600"/>
              </a:spcAft>
              <a:buClr>
                <a:srgbClr val="000000"/>
              </a:buClr>
              <a:buSzPct val="100000"/>
              <a:buFont typeface="Arial" charset="0"/>
              <a:buChar char="•"/>
            </a:pPr>
            <a:r>
              <a:rPr lang="en-US" kern="0" dirty="0" smtClean="0">
                <a:latin typeface="+mn-lt"/>
              </a:rPr>
              <a:t>We are committed to operating our assets in a safe, ethical and transparent manner.</a:t>
            </a:r>
          </a:p>
          <a:p>
            <a:pPr marL="342900" indent="-342900" fontAlgn="auto">
              <a:spcBef>
                <a:spcPts val="600"/>
              </a:spcBef>
              <a:spcAft>
                <a:spcPts val="600"/>
              </a:spcAft>
              <a:buClr>
                <a:srgbClr val="000000"/>
              </a:buClr>
              <a:buSzPct val="100000"/>
              <a:buFont typeface="Arial" charset="0"/>
              <a:buChar char="•"/>
            </a:pPr>
            <a:r>
              <a:rPr lang="en-US" dirty="0" smtClean="0">
                <a:latin typeface="+mn-lt"/>
              </a:rPr>
              <a:t>We ensure public safety and safe pipeline operations through employee training, regular testing, right-of-way aerial and foot patrols and adherence to our comprehensive Integrity Management plan and procedures.</a:t>
            </a:r>
            <a:endParaRPr lang="en-US" kern="0" dirty="0" smtClean="0">
              <a:latin typeface="+mn-lt"/>
            </a:endParaRPr>
          </a:p>
          <a:p>
            <a:pPr marL="342900" indent="-342900" fontAlgn="auto">
              <a:spcBef>
                <a:spcPts val="600"/>
              </a:spcBef>
              <a:spcAft>
                <a:spcPts val="600"/>
              </a:spcAft>
              <a:buClr>
                <a:srgbClr val="000000"/>
              </a:buClr>
              <a:buSzPct val="100000"/>
              <a:buFont typeface="Arial" charset="0"/>
              <a:buChar char="•"/>
            </a:pPr>
            <a:r>
              <a:rPr lang="en-US" kern="0" dirty="0" smtClean="0">
                <a:solidFill>
                  <a:prstClr val="black"/>
                </a:solidFill>
                <a:latin typeface="+mn-lt"/>
              </a:rPr>
              <a:t>Kinder Morgan does not have a Political Action Committee (PAC), or make any political contributions.</a:t>
            </a:r>
          </a:p>
          <a:p>
            <a:pPr marL="342900" indent="-342900" fontAlgn="auto">
              <a:spcBef>
                <a:spcPts val="600"/>
              </a:spcBef>
              <a:spcAft>
                <a:spcPts val="600"/>
              </a:spcAft>
              <a:buClr>
                <a:srgbClr val="000000"/>
              </a:buClr>
              <a:buSzPct val="100000"/>
              <a:buFont typeface="Arial" charset="0"/>
              <a:buChar char="•"/>
            </a:pPr>
            <a:endParaRPr lang="en-US" sz="2300" dirty="0">
              <a:solidFill>
                <a:prstClr val="black"/>
              </a:solidFill>
              <a:latin typeface="Calibri" pitchFamily="34" charset="0"/>
              <a:sym typeface="Calibri" pitchFamily="34" charset="0"/>
            </a:endParaRPr>
          </a:p>
          <a:p>
            <a:pPr marL="342900" indent="-342900" fontAlgn="auto">
              <a:spcBef>
                <a:spcPts val="600"/>
              </a:spcBef>
              <a:spcAft>
                <a:spcPts val="600"/>
              </a:spcAft>
              <a:buClr>
                <a:srgbClr val="000000"/>
              </a:buClr>
              <a:buSzPct val="100000"/>
              <a:buFont typeface="Arial" charset="0"/>
              <a:buChar char="•"/>
            </a:pPr>
            <a:endParaRPr lang="en-US" sz="2000" dirty="0">
              <a:solidFill>
                <a:prstClr val="black"/>
              </a:solidFill>
              <a:latin typeface="Calibri" pitchFamily="34" charset="0"/>
              <a:sym typeface="Calibri" pitchFamily="34" charset="0"/>
            </a:endParaRPr>
          </a:p>
        </p:txBody>
      </p:sp>
      <p:sp>
        <p:nvSpPr>
          <p:cNvPr id="8197" name="Shape 479"/>
          <p:cNvSpPr>
            <a:spLocks noChangeArrowheads="1"/>
          </p:cNvSpPr>
          <p:nvPr/>
        </p:nvSpPr>
        <p:spPr bwMode="auto">
          <a:xfrm>
            <a:off x="6629400" y="6286500"/>
            <a:ext cx="2314575" cy="571500"/>
          </a:xfrm>
          <a:prstGeom prst="rect">
            <a:avLst/>
          </a:prstGeom>
          <a:blipFill dpi="0" rotWithShape="1">
            <a:blip r:embed="rId4" cstate="print"/>
            <a:srcRect/>
            <a:stretch>
              <a:fillRect/>
            </a:stretch>
          </a:blipFill>
          <a:ln w="9525">
            <a:noFill/>
            <a:miter lim="800000"/>
            <a:headEnd/>
            <a:tailEnd/>
          </a:ln>
        </p:spPr>
        <p:txBody>
          <a:bodyPr/>
          <a:lstStyle/>
          <a:p>
            <a:pPr fontAlgn="auto">
              <a:spcBef>
                <a:spcPts val="0"/>
              </a:spcBef>
              <a:spcAft>
                <a:spcPts val="0"/>
              </a:spcAft>
            </a:pPr>
            <a:endParaRPr lang="en-US">
              <a:solidFill>
                <a:prstClr val="black"/>
              </a:solidFill>
              <a:latin typeface="Calibri"/>
            </a:endParaRPr>
          </a:p>
        </p:txBody>
      </p:sp>
      <p:sp>
        <p:nvSpPr>
          <p:cNvPr id="7" name="Shape 476"/>
          <p:cNvSpPr txBox="1">
            <a:spLocks noGrp="1"/>
          </p:cNvSpPr>
          <p:nvPr>
            <p:ph type="title"/>
          </p:nvPr>
        </p:nvSpPr>
        <p:spPr>
          <a:xfrm>
            <a:off x="157162" y="152400"/>
            <a:ext cx="8839200" cy="762000"/>
          </a:xfrm>
          <a:solidFill>
            <a:srgbClr val="0070C0"/>
          </a:solidFill>
          <a:ln cap="flat">
            <a:solidFill>
              <a:schemeClr val="bg1"/>
            </a:solidFill>
            <a:round/>
            <a:headEnd type="none" w="med" len="med"/>
            <a:tailEnd type="none" w="med" len="med"/>
          </a:ln>
        </p:spPr>
        <p:txBody>
          <a:bodyPr tIns="45700" bIns="45700"/>
          <a:lstStyle/>
          <a:p>
            <a:pPr algn="ctr" eaLnBrk="1" hangingPunct="1">
              <a:buClr>
                <a:srgbClr val="000000"/>
              </a:buClr>
              <a:buSzPct val="25000"/>
              <a:buFont typeface="Calibri" pitchFamily="34" charset="0"/>
              <a:buNone/>
            </a:pPr>
            <a:r>
              <a:rPr lang="en-US" sz="4000" dirty="0" smtClean="0">
                <a:solidFill>
                  <a:srgbClr val="FFFFFF"/>
                </a:solidFill>
                <a:latin typeface="Calibri" pitchFamily="34" charset="0"/>
                <a:cs typeface="Arial" charset="0"/>
                <a:sym typeface="Calibri" pitchFamily="34" charset="0"/>
              </a:rPr>
              <a:t>About Kinder Morgan</a:t>
            </a:r>
          </a:p>
        </p:txBody>
      </p:sp>
      <p:sp>
        <p:nvSpPr>
          <p:cNvPr id="2" name="Slide Number Placeholder 1"/>
          <p:cNvSpPr>
            <a:spLocks noGrp="1"/>
          </p:cNvSpPr>
          <p:nvPr>
            <p:ph type="sldNum" sz="quarter" idx="12"/>
          </p:nvPr>
        </p:nvSpPr>
        <p:spPr/>
        <p:txBody>
          <a:bodyPr/>
          <a:lstStyle/>
          <a:p>
            <a:fld id="{E27F7761-FFF7-4E04-BA33-90DD50107F5A}" type="slidenum">
              <a:rPr lang="en-US" smtClean="0">
                <a:solidFill>
                  <a:prstClr val="black">
                    <a:tint val="75000"/>
                  </a:prstClr>
                </a:solidFill>
              </a:rPr>
              <a:pPr/>
              <a:t>2</a:t>
            </a:fld>
            <a:endParaRPr lang="en-US" dirty="0">
              <a:solidFill>
                <a:prstClr val="black">
                  <a:tint val="75000"/>
                </a:prstClr>
              </a:solidFill>
            </a:endParaRPr>
          </a:p>
        </p:txBody>
      </p:sp>
    </p:spTree>
    <p:extLst>
      <p:ext uri="{BB962C8B-B14F-4D97-AF65-F5344CB8AC3E}">
        <p14:creationId xmlns:p14="http://schemas.microsoft.com/office/powerpoint/2010/main" val="360000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4775" y="152400"/>
            <a:ext cx="8839200" cy="762000"/>
          </a:xfrm>
          <a:prstGeom prst="rect">
            <a:avLst/>
          </a:prstGeom>
          <a:solidFill>
            <a:srgbClr val="0070C0"/>
          </a:solidFill>
          <a:ln w="38100" cap="flat" cmpd="sng" algn="ctr">
            <a:solidFill>
              <a:schemeClr val="bg1"/>
            </a:solid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anchor="ctr">
            <a:normAutofit/>
          </a:bodyPr>
          <a:lstStyle/>
          <a:p>
            <a:pPr algn="ctr" fontAlgn="auto">
              <a:spcBef>
                <a:spcPts val="0"/>
              </a:spcBef>
              <a:spcAft>
                <a:spcPts val="0"/>
              </a:spcAft>
              <a:defRPr/>
            </a:pPr>
            <a:r>
              <a:rPr lang="en-US" sz="4000" dirty="0" smtClean="0"/>
              <a:t>Northeast Energy Direct Project Overview</a:t>
            </a:r>
            <a:endParaRPr lang="en-US" sz="2000" dirty="0">
              <a:solidFill>
                <a:prstClr val="white"/>
              </a:solidFill>
              <a:latin typeface="+mj-lt"/>
              <a:ea typeface="Arial Unicode MS" pitchFamily="34" charset="-128"/>
              <a:cs typeface="Arial" pitchFamily="34" charset="0"/>
            </a:endParaRPr>
          </a:p>
        </p:txBody>
      </p:sp>
      <p:sp>
        <p:nvSpPr>
          <p:cNvPr id="5" name="Content Placeholder 2"/>
          <p:cNvSpPr>
            <a:spLocks noGrp="1"/>
          </p:cNvSpPr>
          <p:nvPr>
            <p:ph idx="1"/>
          </p:nvPr>
        </p:nvSpPr>
        <p:spPr>
          <a:xfrm>
            <a:off x="3958" y="1093956"/>
            <a:ext cx="5221185" cy="5715000"/>
          </a:xfrm>
        </p:spPr>
        <p:txBody>
          <a:bodyPr/>
          <a:lstStyle/>
          <a:p>
            <a:pPr marR="0">
              <a:spcBef>
                <a:spcPts val="0"/>
              </a:spcBef>
              <a:spcAft>
                <a:spcPts val="0"/>
              </a:spcAft>
              <a:buFont typeface="Arial" pitchFamily="34" charset="0"/>
              <a:buChar char="•"/>
            </a:pPr>
            <a:r>
              <a:rPr lang="en-US" sz="1600" dirty="0" smtClean="0">
                <a:cs typeface="Arial" panose="020B0604020202020204" pitchFamily="34" charset="0"/>
              </a:rPr>
              <a:t>The Northeast Energy Direct Project will expand the existing Tennessee Gas Pipeline system within Pennsylvania, New York, Massachusetts, New Hampshire and Connecticut.</a:t>
            </a:r>
            <a:endParaRPr lang="en-US" sz="1600" dirty="0" smtClean="0">
              <a:latin typeface="Arial" panose="020B0604020202020204" pitchFamily="34" charset="0"/>
              <a:cs typeface="Arial" panose="020B0604020202020204" pitchFamily="34" charset="0"/>
            </a:endParaRPr>
          </a:p>
          <a:p>
            <a:pPr marL="0" marR="0" indent="0">
              <a:spcBef>
                <a:spcPts val="0"/>
              </a:spcBef>
              <a:spcAft>
                <a:spcPts val="0"/>
              </a:spcAft>
              <a:buNone/>
            </a:pPr>
            <a:endParaRPr lang="en-US" sz="1000" dirty="0" smtClean="0"/>
          </a:p>
          <a:p>
            <a:pPr marR="0">
              <a:spcBef>
                <a:spcPts val="0"/>
              </a:spcBef>
              <a:spcAft>
                <a:spcPts val="0"/>
              </a:spcAft>
              <a:buFont typeface="Arial" pitchFamily="34" charset="0"/>
              <a:buChar char="•"/>
            </a:pPr>
            <a:r>
              <a:rPr lang="en-US" sz="1600" dirty="0" smtClean="0"/>
              <a:t>The expansion will help meet increased demand in the U.S. Northeast for transportation capacity for natural gas.</a:t>
            </a:r>
          </a:p>
          <a:p>
            <a:pPr marR="0">
              <a:spcBef>
                <a:spcPts val="0"/>
              </a:spcBef>
              <a:spcAft>
                <a:spcPts val="0"/>
              </a:spcAft>
              <a:buFont typeface="Arial" pitchFamily="34" charset="0"/>
              <a:buChar char="•"/>
            </a:pPr>
            <a:endParaRPr lang="en-US" sz="1000" dirty="0" smtClean="0"/>
          </a:p>
          <a:p>
            <a:pPr>
              <a:spcBef>
                <a:spcPts val="0"/>
              </a:spcBef>
              <a:spcAft>
                <a:spcPts val="0"/>
              </a:spcAft>
              <a:buFont typeface="Arial" pitchFamily="34" charset="0"/>
              <a:buChar char="•"/>
            </a:pPr>
            <a:r>
              <a:rPr lang="en-US" sz="1600" dirty="0" smtClean="0"/>
              <a:t>Following completion, the proposed project could bring an estimated increased capacity of up to 2.2</a:t>
            </a:r>
            <a:r>
              <a:rPr lang="en-US" sz="1600" dirty="0" smtClean="0">
                <a:cs typeface="Arial" pitchFamily="34" charset="0"/>
              </a:rPr>
              <a:t> </a:t>
            </a:r>
            <a:r>
              <a:rPr lang="en-US" sz="1600" dirty="0" err="1" smtClean="0">
                <a:cs typeface="Arial" pitchFamily="34" charset="0"/>
              </a:rPr>
              <a:t>Bcf</a:t>
            </a:r>
            <a:r>
              <a:rPr lang="en-US" sz="1600" dirty="0" smtClean="0">
                <a:cs typeface="Arial" pitchFamily="34" charset="0"/>
              </a:rPr>
              <a:t>/d to the Northeast, which is equivalent to an additional 1.5MM households.</a:t>
            </a:r>
            <a:r>
              <a:rPr lang="en-US" sz="1600" dirty="0" smtClean="0"/>
              <a:t> </a:t>
            </a:r>
          </a:p>
          <a:p>
            <a:pPr marL="0" marR="0" indent="0">
              <a:spcBef>
                <a:spcPts val="0"/>
              </a:spcBef>
              <a:spcAft>
                <a:spcPts val="0"/>
              </a:spcAft>
              <a:buNone/>
            </a:pPr>
            <a:endParaRPr lang="en-US" sz="1000" dirty="0" smtClean="0"/>
          </a:p>
          <a:p>
            <a:pPr>
              <a:spcBef>
                <a:spcPts val="0"/>
              </a:spcBef>
              <a:spcAft>
                <a:spcPts val="0"/>
              </a:spcAft>
              <a:buFont typeface="Arial" pitchFamily="34" charset="0"/>
              <a:buChar char="•"/>
            </a:pPr>
            <a:r>
              <a:rPr lang="en-US" sz="1600" dirty="0"/>
              <a:t>The pre-filing process allows for open and transparent interaction between FERC Staff and stakeholders regarding the Project before the formal certificate application is filed, and is intended for early identification and resolution of environmental and other important issues.  During pre-filing, TGP will file detailed draft environmental resource reports with FERC for review and comment.</a:t>
            </a:r>
          </a:p>
          <a:p>
            <a:pPr>
              <a:spcBef>
                <a:spcPts val="0"/>
              </a:spcBef>
              <a:spcAft>
                <a:spcPts val="0"/>
              </a:spcAft>
              <a:buFont typeface="Arial" pitchFamily="34" charset="0"/>
              <a:buChar char="•"/>
            </a:pPr>
            <a:endParaRPr lang="en-US" sz="1000" dirty="0"/>
          </a:p>
          <a:p>
            <a:pPr>
              <a:spcBef>
                <a:spcPts val="0"/>
              </a:spcBef>
              <a:spcAft>
                <a:spcPts val="0"/>
              </a:spcAft>
              <a:buFont typeface="Arial" pitchFamily="34" charset="0"/>
              <a:buChar char="•"/>
            </a:pPr>
            <a:r>
              <a:rPr lang="en-US" sz="1600" dirty="0"/>
              <a:t>FERC Docket #: PF14-22-000</a:t>
            </a:r>
          </a:p>
        </p:txBody>
      </p:sp>
      <p:sp>
        <p:nvSpPr>
          <p:cNvPr id="7" name="TextBox 6"/>
          <p:cNvSpPr txBox="1"/>
          <p:nvPr/>
        </p:nvSpPr>
        <p:spPr>
          <a:xfrm>
            <a:off x="5638800" y="1107811"/>
            <a:ext cx="2782428" cy="369332"/>
          </a:xfrm>
          <a:prstGeom prst="rect">
            <a:avLst/>
          </a:prstGeom>
          <a:noFill/>
        </p:spPr>
        <p:txBody>
          <a:bodyPr wrap="none" rtlCol="0">
            <a:spAutoFit/>
          </a:bodyPr>
          <a:lstStyle/>
          <a:p>
            <a:r>
              <a:rPr lang="en-US" b="1" dirty="0" smtClean="0">
                <a:latin typeface="+mn-lt"/>
              </a:rPr>
              <a:t>Estimated Project Schedule</a:t>
            </a:r>
            <a:endParaRPr lang="en-US" b="1" dirty="0">
              <a:latin typeface="+mn-lt"/>
            </a:endParaRPr>
          </a:p>
        </p:txBody>
      </p:sp>
      <p:sp>
        <p:nvSpPr>
          <p:cNvPr id="2" name="Slide Number Placeholder 1"/>
          <p:cNvSpPr>
            <a:spLocks noGrp="1"/>
          </p:cNvSpPr>
          <p:nvPr>
            <p:ph type="sldNum" sz="quarter" idx="12"/>
          </p:nvPr>
        </p:nvSpPr>
        <p:spPr/>
        <p:txBody>
          <a:bodyPr/>
          <a:lstStyle/>
          <a:p>
            <a:pPr>
              <a:defRPr/>
            </a:pPr>
            <a:fld id="{5FEC0B7B-BC2A-48DB-A42F-1483EAE885D7}" type="slidenum">
              <a:rPr lang="en-US" smtClean="0"/>
              <a:pPr>
                <a:defRPr/>
              </a:pPr>
              <a:t>20</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2586654766"/>
              </p:ext>
            </p:extLst>
          </p:nvPr>
        </p:nvGraphicFramePr>
        <p:xfrm>
          <a:off x="5305656" y="1481746"/>
          <a:ext cx="3448715" cy="4797727"/>
        </p:xfrm>
        <a:graphic>
          <a:graphicData uri="http://schemas.openxmlformats.org/drawingml/2006/table">
            <a:tbl>
              <a:tblPr firstRow="1" bandRow="1">
                <a:tableStyleId>{5C22544A-7EE6-4342-B048-85BDC9FD1C3A}</a:tableStyleId>
              </a:tblPr>
              <a:tblGrid>
                <a:gridCol w="1981200"/>
                <a:gridCol w="1467515"/>
              </a:tblGrid>
              <a:tr h="378002">
                <a:tc>
                  <a:txBody>
                    <a:bodyPr/>
                    <a:lstStyle/>
                    <a:p>
                      <a:r>
                        <a:rPr lang="en-US" dirty="0" smtClean="0"/>
                        <a:t>Action</a:t>
                      </a:r>
                      <a:endParaRPr lang="en-US" dirty="0"/>
                    </a:p>
                  </a:txBody>
                  <a:tcPr/>
                </a:tc>
                <a:tc>
                  <a:txBody>
                    <a:bodyPr/>
                    <a:lstStyle/>
                    <a:p>
                      <a:r>
                        <a:rPr lang="en-US" dirty="0" smtClean="0"/>
                        <a:t>Timing</a:t>
                      </a:r>
                      <a:endParaRPr lang="en-US" dirty="0"/>
                    </a:p>
                  </a:txBody>
                  <a:tcPr/>
                </a:tc>
              </a:tr>
              <a:tr h="346502">
                <a:tc>
                  <a:txBody>
                    <a:bodyPr/>
                    <a:lstStyle/>
                    <a:p>
                      <a:r>
                        <a:rPr lang="en-US" sz="1600" dirty="0" smtClean="0"/>
                        <a:t>Outreach Meetings 	</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Ongoing </a:t>
                      </a:r>
                    </a:p>
                  </a:txBody>
                  <a:tcPr/>
                </a:tc>
              </a:tr>
              <a:tr h="598503">
                <a:tc>
                  <a:txBody>
                    <a:bodyPr/>
                    <a:lstStyle/>
                    <a:p>
                      <a:r>
                        <a:rPr lang="en-US" sz="1600" dirty="0" smtClean="0"/>
                        <a:t>Route Selection and </a:t>
                      </a:r>
                    </a:p>
                    <a:p>
                      <a:r>
                        <a:rPr lang="en-US" sz="1600" dirty="0" smtClean="0"/>
                        <a:t>Permit Preparation </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Ongoing</a:t>
                      </a:r>
                    </a:p>
                  </a:txBody>
                  <a:tcPr/>
                </a:tc>
              </a:tr>
              <a:tr h="346502">
                <a:tc>
                  <a:txBody>
                    <a:bodyPr/>
                    <a:lstStyle/>
                    <a:p>
                      <a:r>
                        <a:rPr lang="en-US" sz="1600" dirty="0" smtClean="0"/>
                        <a:t>Agency Consultations</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Ongoing</a:t>
                      </a:r>
                    </a:p>
                  </a:txBody>
                  <a:tcPr/>
                </a:tc>
              </a:tr>
              <a:tr h="346502">
                <a:tc>
                  <a:txBody>
                    <a:bodyPr/>
                    <a:lstStyle/>
                    <a:p>
                      <a:r>
                        <a:rPr lang="en-US" sz="1600" dirty="0" smtClean="0"/>
                        <a:t>File for FERC Pre-Filing</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Nov.</a:t>
                      </a:r>
                      <a:r>
                        <a:rPr lang="en-US" sz="1600" baseline="0" dirty="0" smtClean="0"/>
                        <a:t> 5, 2014</a:t>
                      </a:r>
                      <a:endParaRPr lang="en-US" sz="1600" dirty="0" smtClean="0"/>
                    </a:p>
                  </a:txBody>
                  <a:tcPr/>
                </a:tc>
              </a:tr>
              <a:tr h="346502">
                <a:tc>
                  <a:txBody>
                    <a:bodyPr/>
                    <a:lstStyle/>
                    <a:p>
                      <a:r>
                        <a:rPr lang="en-US" sz="1600" dirty="0" smtClean="0"/>
                        <a:t>FERC Filing</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4</a:t>
                      </a:r>
                      <a:r>
                        <a:rPr lang="en-US" sz="1600" baseline="30000" dirty="0" smtClean="0"/>
                        <a:t>th</a:t>
                      </a:r>
                      <a:r>
                        <a:rPr lang="en-US" sz="1600" dirty="0" smtClean="0"/>
                        <a:t> Quarter 2015</a:t>
                      </a:r>
                    </a:p>
                  </a:txBody>
                  <a:tcPr/>
                </a:tc>
              </a:tr>
              <a:tr h="364940">
                <a:tc>
                  <a:txBody>
                    <a:bodyPr/>
                    <a:lstStyle/>
                    <a:p>
                      <a:r>
                        <a:rPr lang="en-US" sz="1600" dirty="0" smtClean="0"/>
                        <a:t>Anticipated FERC</a:t>
                      </a:r>
                      <a:r>
                        <a:rPr lang="en-US" sz="1600" baseline="0" dirty="0" smtClean="0"/>
                        <a:t> Approval</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4</a:t>
                      </a:r>
                      <a:r>
                        <a:rPr lang="en-US" sz="1600" baseline="30000" dirty="0" smtClean="0"/>
                        <a:t>th</a:t>
                      </a:r>
                      <a:r>
                        <a:rPr lang="en-US" sz="1600" dirty="0" smtClean="0"/>
                        <a:t> Quarter 2016</a:t>
                      </a:r>
                    </a:p>
                  </a:txBody>
                  <a:tcPr/>
                </a:tc>
              </a:tr>
              <a:tr h="364940">
                <a:tc>
                  <a:txBody>
                    <a:bodyPr/>
                    <a:lstStyle/>
                    <a:p>
                      <a:r>
                        <a:rPr lang="en-US" sz="1600" dirty="0" smtClean="0"/>
                        <a:t>Proposed Start of Construction Activity</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January 2017</a:t>
                      </a:r>
                      <a:endParaRPr lang="en-US" sz="1600" dirty="0"/>
                    </a:p>
                  </a:txBody>
                  <a:tcPr/>
                </a:tc>
              </a:tr>
              <a:tr h="383628">
                <a:tc>
                  <a:txBody>
                    <a:bodyPr/>
                    <a:lstStyle/>
                    <a:p>
                      <a:r>
                        <a:rPr lang="en-US" sz="1600" dirty="0" smtClean="0"/>
                        <a:t>Proposed In-Service </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November 2018 </a:t>
                      </a:r>
                    </a:p>
                  </a:txBody>
                  <a:tcPr/>
                </a:tc>
              </a:tr>
            </a:tbl>
          </a:graphicData>
        </a:graphic>
      </p:graphicFrame>
    </p:spTree>
    <p:extLst>
      <p:ext uri="{BB962C8B-B14F-4D97-AF65-F5344CB8AC3E}">
        <p14:creationId xmlns:p14="http://schemas.microsoft.com/office/powerpoint/2010/main" val="31261797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Kinder Morgan">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6286500"/>
            <a:ext cx="23145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104775" y="152400"/>
            <a:ext cx="8839200" cy="762000"/>
          </a:xfrm>
          <a:prstGeom prst="rect">
            <a:avLst/>
          </a:prstGeom>
          <a:solidFill>
            <a:srgbClr val="0070C0"/>
          </a:solidFill>
          <a:ln w="38100" cap="flat" cmpd="sng" algn="ctr">
            <a:solidFill>
              <a:schemeClr val="bg1"/>
            </a:solid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anchor="ctr">
            <a:normAutofit/>
          </a:bodyPr>
          <a:lstStyle/>
          <a:p>
            <a:pPr algn="ctr" fontAlgn="auto">
              <a:spcBef>
                <a:spcPts val="0"/>
              </a:spcBef>
              <a:spcAft>
                <a:spcPts val="0"/>
              </a:spcAft>
              <a:defRPr/>
            </a:pPr>
            <a:r>
              <a:rPr lang="en-US" sz="4000" dirty="0" smtClean="0"/>
              <a:t>Regulatory Oversight</a:t>
            </a:r>
            <a:endParaRPr lang="en-US" sz="2000" dirty="0">
              <a:solidFill>
                <a:prstClr val="white"/>
              </a:solidFill>
              <a:latin typeface="+mj-lt"/>
              <a:ea typeface="Arial Unicode MS" pitchFamily="34" charset="-128"/>
              <a:cs typeface="Arial" pitchFamily="34" charset="0"/>
            </a:endParaRPr>
          </a:p>
        </p:txBody>
      </p:sp>
      <p:sp>
        <p:nvSpPr>
          <p:cNvPr id="9" name="Content Placeholder 1"/>
          <p:cNvSpPr>
            <a:spLocks noGrp="1"/>
          </p:cNvSpPr>
          <p:nvPr>
            <p:ph idx="1"/>
          </p:nvPr>
        </p:nvSpPr>
        <p:spPr>
          <a:xfrm>
            <a:off x="228600" y="1706562"/>
            <a:ext cx="8915400" cy="5151438"/>
          </a:xfrm>
        </p:spPr>
        <p:txBody>
          <a:bodyPr numCol="2">
            <a:noAutofit/>
          </a:bodyPr>
          <a:lstStyle/>
          <a:p>
            <a:pPr>
              <a:buNone/>
            </a:pPr>
            <a:r>
              <a:rPr lang="en-US" sz="1600" b="1" u="sng" dirty="0" smtClean="0">
                <a:solidFill>
                  <a:srgbClr val="0070C0"/>
                </a:solidFill>
              </a:rPr>
              <a:t>Federal</a:t>
            </a:r>
          </a:p>
          <a:p>
            <a:r>
              <a:rPr lang="en-US" sz="1600" dirty="0" smtClean="0"/>
              <a:t>Federal </a:t>
            </a:r>
            <a:r>
              <a:rPr lang="en-US" sz="1600" dirty="0"/>
              <a:t>Energy Regulatory </a:t>
            </a:r>
            <a:r>
              <a:rPr lang="en-US" sz="1600" dirty="0" smtClean="0"/>
              <a:t>Commission 	</a:t>
            </a:r>
            <a:endParaRPr lang="en-US" sz="1600" dirty="0"/>
          </a:p>
          <a:p>
            <a:r>
              <a:rPr lang="en-US" sz="1600" dirty="0"/>
              <a:t>U.S. Army Corps of </a:t>
            </a:r>
            <a:r>
              <a:rPr lang="en-US" sz="1600" dirty="0" smtClean="0"/>
              <a:t>Engineers - New </a:t>
            </a:r>
            <a:r>
              <a:rPr lang="en-US" sz="1600" dirty="0"/>
              <a:t>England </a:t>
            </a:r>
            <a:r>
              <a:rPr lang="en-US" sz="1600" dirty="0" smtClean="0"/>
              <a:t>District</a:t>
            </a:r>
            <a:endParaRPr lang="en-US" sz="1600" dirty="0"/>
          </a:p>
          <a:p>
            <a:r>
              <a:rPr lang="en-US" sz="1600" dirty="0"/>
              <a:t>U.S. Environmental Protection Agency </a:t>
            </a:r>
            <a:r>
              <a:rPr lang="en-US" sz="1600" dirty="0" smtClean="0"/>
              <a:t>                               </a:t>
            </a:r>
          </a:p>
          <a:p>
            <a:r>
              <a:rPr lang="en-US" sz="1600" dirty="0" smtClean="0"/>
              <a:t>U.S</a:t>
            </a:r>
            <a:r>
              <a:rPr lang="en-US" sz="1600" dirty="0"/>
              <a:t>. Fish and Wildlife </a:t>
            </a:r>
            <a:r>
              <a:rPr lang="en-US" sz="1600" dirty="0" smtClean="0"/>
              <a:t>Service       </a:t>
            </a:r>
            <a:endParaRPr lang="en-US" sz="1600" dirty="0"/>
          </a:p>
          <a:p>
            <a:r>
              <a:rPr lang="en-US" sz="1600" dirty="0"/>
              <a:t>U.S. Department of </a:t>
            </a:r>
            <a:r>
              <a:rPr lang="en-US" sz="1600" dirty="0" smtClean="0"/>
              <a:t>Agriculture        	</a:t>
            </a:r>
          </a:p>
          <a:p>
            <a:r>
              <a:rPr lang="en-US" sz="1600" dirty="0" smtClean="0"/>
              <a:t>U.S</a:t>
            </a:r>
            <a:r>
              <a:rPr lang="en-US" sz="1600" dirty="0"/>
              <a:t>. Department of the </a:t>
            </a:r>
            <a:r>
              <a:rPr lang="en-US" sz="1600" dirty="0" smtClean="0"/>
              <a:t>Interior - National </a:t>
            </a:r>
            <a:r>
              <a:rPr lang="en-US" sz="1600" dirty="0"/>
              <a:t>Park </a:t>
            </a:r>
            <a:r>
              <a:rPr lang="en-US" sz="1600" dirty="0" smtClean="0"/>
              <a:t>Service  </a:t>
            </a:r>
          </a:p>
          <a:p>
            <a:r>
              <a:rPr lang="en-US" sz="1600" dirty="0" smtClean="0"/>
              <a:t>U.S</a:t>
            </a:r>
            <a:r>
              <a:rPr lang="en-US" sz="1600" dirty="0"/>
              <a:t>. Bureau of Land </a:t>
            </a:r>
            <a:r>
              <a:rPr lang="en-US" sz="1600" dirty="0" smtClean="0"/>
              <a:t>Management 	</a:t>
            </a:r>
            <a:endParaRPr lang="en-US" sz="1600" dirty="0"/>
          </a:p>
          <a:p>
            <a:pPr>
              <a:buNone/>
            </a:pPr>
            <a:r>
              <a:rPr lang="en-US" sz="1600" b="1" u="sng" dirty="0" smtClean="0">
                <a:solidFill>
                  <a:srgbClr val="0070C0"/>
                </a:solidFill>
              </a:rPr>
              <a:t>State</a:t>
            </a:r>
          </a:p>
          <a:p>
            <a:r>
              <a:rPr lang="en-US" sz="1600" dirty="0" smtClean="0"/>
              <a:t>New Hampshire Department of Environmental Services</a:t>
            </a:r>
          </a:p>
          <a:p>
            <a:r>
              <a:rPr lang="en-US" sz="1600" dirty="0" smtClean="0"/>
              <a:t>New Hampshire Fish and Game Department</a:t>
            </a:r>
          </a:p>
          <a:p>
            <a:r>
              <a:rPr lang="en-US" sz="1600" dirty="0" smtClean="0"/>
              <a:t>New Hampshire Division of Historical Resources</a:t>
            </a:r>
          </a:p>
          <a:p>
            <a:r>
              <a:rPr lang="en-US" sz="1600" dirty="0" smtClean="0"/>
              <a:t>New Hampshire Division of Forests and Lands</a:t>
            </a:r>
          </a:p>
          <a:p>
            <a:r>
              <a:rPr lang="en-US" sz="1600" dirty="0" smtClean="0"/>
              <a:t>New Hampshire Site Evaluation Committee </a:t>
            </a:r>
          </a:p>
          <a:p>
            <a:pPr>
              <a:buNone/>
            </a:pPr>
            <a:r>
              <a:rPr lang="en-US" sz="1600" b="1" u="sng" dirty="0" smtClean="0">
                <a:solidFill>
                  <a:srgbClr val="0070C0"/>
                </a:solidFill>
              </a:rPr>
              <a:t>Local</a:t>
            </a:r>
            <a:endParaRPr lang="en-US" sz="1600" b="1" u="sng" dirty="0">
              <a:solidFill>
                <a:srgbClr val="0070C0"/>
              </a:solidFill>
            </a:endParaRPr>
          </a:p>
          <a:p>
            <a:r>
              <a:rPr lang="en-US" sz="1600" dirty="0" smtClean="0"/>
              <a:t>New Hampshire Town Conservations Commissions</a:t>
            </a:r>
          </a:p>
          <a:p>
            <a:endParaRPr lang="en-US" sz="1600" dirty="0"/>
          </a:p>
        </p:txBody>
      </p:sp>
      <p:sp>
        <p:nvSpPr>
          <p:cNvPr id="5" name="TextBox 4"/>
          <p:cNvSpPr txBox="1"/>
          <p:nvPr/>
        </p:nvSpPr>
        <p:spPr>
          <a:xfrm>
            <a:off x="228600" y="990600"/>
            <a:ext cx="8763000" cy="646331"/>
          </a:xfrm>
          <a:prstGeom prst="rect">
            <a:avLst/>
          </a:prstGeom>
          <a:noFill/>
        </p:spPr>
        <p:txBody>
          <a:bodyPr wrap="square" rtlCol="0">
            <a:spAutoFit/>
          </a:bodyPr>
          <a:lstStyle/>
          <a:p>
            <a:r>
              <a:rPr lang="en-US" dirty="0" smtClean="0"/>
              <a:t>Federal, state and local agencies will have extensive regulatory authority over the proposed project.  Some of these include:</a:t>
            </a:r>
            <a:endParaRPr lang="en-US" dirty="0"/>
          </a:p>
        </p:txBody>
      </p:sp>
      <p:pic>
        <p:nvPicPr>
          <p:cNvPr id="4098" name="Picture 2" descr="http://www.wildlife.state.nh.us/Logos/FG_and_ForestsAndLand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1202" y="4572000"/>
            <a:ext cx="3615598" cy="17526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mattek.com/uploaded/epa_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4400" y="2914650"/>
            <a:ext cx="1504950" cy="15049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thisisreno.com/wp-content/uploads/2010/03/US-DOI-BLM-logo-1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02004" y="2743200"/>
            <a:ext cx="1553994" cy="135255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boem.gov/uploadedImages/BOEM/Environmental_Stewardship/Environmental_Studies/Partnerships/ferc.gif?n=413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67600" y="2971800"/>
            <a:ext cx="1504950" cy="150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3003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66800"/>
            <a:ext cx="8382000" cy="559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104775" y="152400"/>
            <a:ext cx="8839200" cy="762000"/>
          </a:xfrm>
          <a:prstGeom prst="rect">
            <a:avLst/>
          </a:prstGeom>
          <a:solidFill>
            <a:srgbClr val="0070C0"/>
          </a:solidFill>
          <a:ln w="38100" cap="flat" cmpd="sng" algn="ctr">
            <a:solidFill>
              <a:schemeClr val="bg1"/>
            </a:solid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anchor="ctr">
            <a:normAutofit/>
          </a:bodyPr>
          <a:lstStyle/>
          <a:p>
            <a:pPr algn="ctr" fontAlgn="auto">
              <a:spcBef>
                <a:spcPts val="0"/>
              </a:spcBef>
              <a:spcAft>
                <a:spcPts val="0"/>
              </a:spcAft>
              <a:defRPr/>
            </a:pPr>
            <a:r>
              <a:rPr lang="en-US" sz="4000" dirty="0">
                <a:solidFill>
                  <a:schemeClr val="bg1"/>
                </a:solidFill>
              </a:rPr>
              <a:t>Proposed </a:t>
            </a:r>
            <a:r>
              <a:rPr lang="en-US" sz="4000" dirty="0" smtClean="0">
                <a:solidFill>
                  <a:schemeClr val="bg1"/>
                </a:solidFill>
              </a:rPr>
              <a:t>Northeast Energy Direct Route</a:t>
            </a:r>
            <a:endParaRPr lang="en-US" sz="2000" dirty="0">
              <a:solidFill>
                <a:schemeClr val="bg1"/>
              </a:solidFill>
              <a:ea typeface="Arial Unicode MS" pitchFamily="34" charset="-128"/>
              <a:cs typeface="Arial" pitchFamily="34" charset="0"/>
            </a:endParaRPr>
          </a:p>
        </p:txBody>
      </p:sp>
      <p:sp>
        <p:nvSpPr>
          <p:cNvPr id="2" name="Slide Number Placeholder 1"/>
          <p:cNvSpPr>
            <a:spLocks noGrp="1"/>
          </p:cNvSpPr>
          <p:nvPr>
            <p:ph type="sldNum" sz="quarter" idx="12"/>
          </p:nvPr>
        </p:nvSpPr>
        <p:spPr/>
        <p:txBody>
          <a:bodyPr/>
          <a:lstStyle/>
          <a:p>
            <a:pPr>
              <a:defRPr/>
            </a:pPr>
            <a:fld id="{B91D5A1C-C1AA-4C61-8C18-A3191BD97905}" type="slidenum">
              <a:rPr lang="en-US" smtClean="0"/>
              <a:pPr>
                <a:defRPr/>
              </a:pPr>
              <a:t>22</a:t>
            </a:fld>
            <a:endParaRPr lang="en-US"/>
          </a:p>
        </p:txBody>
      </p:sp>
      <p:pic>
        <p:nvPicPr>
          <p:cNvPr id="34822" name="Picture 6" descr="Kinder Morgan">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775" y="6286500"/>
            <a:ext cx="23145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46715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1B23BF4-3F69-4135-A932-F2838120D99D}" type="slidenum">
              <a:rPr lang="en-US" smtClean="0"/>
              <a:pPr>
                <a:defRPr/>
              </a:pPr>
              <a:t>23</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73871"/>
            <a:ext cx="8763000" cy="5578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104775" y="152400"/>
            <a:ext cx="8839200" cy="762000"/>
          </a:xfrm>
          <a:prstGeom prst="rect">
            <a:avLst/>
          </a:prstGeom>
          <a:solidFill>
            <a:srgbClr val="0070C0"/>
          </a:solidFill>
          <a:ln w="38100" cap="flat" cmpd="sng" algn="ctr">
            <a:solidFill>
              <a:schemeClr val="bg1"/>
            </a:solid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anchor="ctr">
            <a:normAutofit/>
          </a:bodyPr>
          <a:lstStyle/>
          <a:p>
            <a:pPr algn="ctr" fontAlgn="auto">
              <a:spcBef>
                <a:spcPts val="0"/>
              </a:spcBef>
              <a:spcAft>
                <a:spcPts val="0"/>
              </a:spcAft>
              <a:defRPr/>
            </a:pPr>
            <a:r>
              <a:rPr lang="en-US" sz="4000" dirty="0" smtClean="0">
                <a:solidFill>
                  <a:schemeClr val="bg1"/>
                </a:solidFill>
              </a:rPr>
              <a:t>NED NH Powerline Alternative</a:t>
            </a:r>
            <a:endParaRPr lang="en-US" sz="2000" dirty="0">
              <a:solidFill>
                <a:schemeClr val="bg1"/>
              </a:solidFill>
              <a:ea typeface="Arial Unicode MS" pitchFamily="34" charset="-128"/>
              <a:cs typeface="Arial" pitchFamily="34" charset="0"/>
            </a:endParaRPr>
          </a:p>
        </p:txBody>
      </p:sp>
    </p:spTree>
    <p:extLst>
      <p:ext uri="{BB962C8B-B14F-4D97-AF65-F5344CB8AC3E}">
        <p14:creationId xmlns:p14="http://schemas.microsoft.com/office/powerpoint/2010/main" val="1086949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4775" y="152400"/>
            <a:ext cx="8839200" cy="762000"/>
          </a:xfrm>
          <a:prstGeom prst="rect">
            <a:avLst/>
          </a:prstGeom>
          <a:solidFill>
            <a:srgbClr val="0070C0"/>
          </a:solidFill>
          <a:ln w="38100" cap="flat" cmpd="sng" algn="ctr">
            <a:solidFill>
              <a:schemeClr val="bg1"/>
            </a:solid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anchor="ctr">
            <a:normAutofit/>
          </a:bodyPr>
          <a:lstStyle/>
          <a:p>
            <a:pPr algn="ctr" fontAlgn="auto">
              <a:spcBef>
                <a:spcPts val="0"/>
              </a:spcBef>
              <a:spcAft>
                <a:spcPts val="0"/>
              </a:spcAft>
              <a:defRPr/>
            </a:pPr>
            <a:r>
              <a:rPr lang="en-US" sz="4000" dirty="0" smtClean="0"/>
              <a:t>The FERC Review Process (part 1)</a:t>
            </a:r>
            <a:endParaRPr lang="en-US" sz="4000" dirty="0"/>
          </a:p>
        </p:txBody>
      </p:sp>
      <p:pic>
        <p:nvPicPr>
          <p:cNvPr id="5129"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4723" y="990600"/>
            <a:ext cx="72771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a:off x="6019800" y="6477000"/>
            <a:ext cx="0" cy="228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5" name="Picture 6" descr="Kinder Morgan">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6286500"/>
            <a:ext cx="23145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5FEC0B7B-BC2A-48DB-A42F-1483EAE885D7}" type="slidenum">
              <a:rPr lang="en-US" smtClean="0"/>
              <a:pPr>
                <a:defRPr/>
              </a:pPr>
              <a:t>24</a:t>
            </a:fld>
            <a:endParaRPr lang="en-US"/>
          </a:p>
        </p:txBody>
      </p:sp>
    </p:spTree>
    <p:extLst>
      <p:ext uri="{BB962C8B-B14F-4D97-AF65-F5344CB8AC3E}">
        <p14:creationId xmlns:p14="http://schemas.microsoft.com/office/powerpoint/2010/main" val="1540848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4775" y="152400"/>
            <a:ext cx="8839200" cy="762000"/>
          </a:xfrm>
          <a:prstGeom prst="rect">
            <a:avLst/>
          </a:prstGeom>
          <a:solidFill>
            <a:srgbClr val="0070C0"/>
          </a:solidFill>
          <a:ln w="38100" cap="flat" cmpd="sng" algn="ctr">
            <a:solidFill>
              <a:schemeClr val="bg1"/>
            </a:solid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anchor="ctr">
            <a:normAutofit/>
          </a:bodyPr>
          <a:lstStyle/>
          <a:p>
            <a:pPr algn="ctr" fontAlgn="auto">
              <a:spcBef>
                <a:spcPts val="0"/>
              </a:spcBef>
              <a:spcAft>
                <a:spcPts val="0"/>
              </a:spcAft>
              <a:defRPr/>
            </a:pPr>
            <a:r>
              <a:rPr lang="en-US" sz="4000" dirty="0" smtClean="0"/>
              <a:t>The FERC Review Process (part 2)</a:t>
            </a:r>
            <a:endParaRPr lang="en-US" sz="4000"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183424"/>
            <a:ext cx="7696200" cy="5322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6172200" y="1066800"/>
            <a:ext cx="0" cy="36543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6" name="Picture 6" descr="Kinder Morgan">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6286500"/>
            <a:ext cx="23145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5FEC0B7B-BC2A-48DB-A42F-1483EAE885D7}" type="slidenum">
              <a:rPr lang="en-US" smtClean="0"/>
              <a:pPr>
                <a:defRPr/>
              </a:pPr>
              <a:t>25</a:t>
            </a:fld>
            <a:endParaRPr lang="en-US"/>
          </a:p>
        </p:txBody>
      </p:sp>
    </p:spTree>
    <p:extLst>
      <p:ext uri="{BB962C8B-B14F-4D97-AF65-F5344CB8AC3E}">
        <p14:creationId xmlns:p14="http://schemas.microsoft.com/office/powerpoint/2010/main" val="37923389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4775" y="152400"/>
            <a:ext cx="8839200" cy="762000"/>
          </a:xfrm>
          <a:prstGeom prst="rect">
            <a:avLst/>
          </a:prstGeom>
          <a:solidFill>
            <a:srgbClr val="0070C0"/>
          </a:solidFill>
          <a:ln w="38100" cap="flat" cmpd="sng" algn="ctr">
            <a:solidFill>
              <a:schemeClr val="bg1"/>
            </a:solid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anchor="ctr">
            <a:normAutofit fontScale="70000" lnSpcReduction="20000"/>
          </a:bodyPr>
          <a:lstStyle/>
          <a:p>
            <a:pPr algn="ctr" fontAlgn="auto">
              <a:spcBef>
                <a:spcPts val="0"/>
              </a:spcBef>
              <a:spcAft>
                <a:spcPts val="0"/>
              </a:spcAft>
              <a:defRPr/>
            </a:pPr>
            <a:r>
              <a:rPr lang="en-US" sz="4000" b="1" dirty="0" smtClean="0"/>
              <a:t>Preliminary NED Powerline Alternative Town List (NH)</a:t>
            </a:r>
            <a:endParaRPr lang="en-US" sz="2000" b="1" dirty="0">
              <a:solidFill>
                <a:prstClr val="white"/>
              </a:solidFill>
              <a:latin typeface="+mj-lt"/>
              <a:ea typeface="Arial Unicode MS" pitchFamily="34" charset="-128"/>
              <a:cs typeface="Arial" pitchFamily="34" charset="0"/>
            </a:endParaRPr>
          </a:p>
        </p:txBody>
      </p:sp>
      <p:sp>
        <p:nvSpPr>
          <p:cNvPr id="5" name="TextBox 4"/>
          <p:cNvSpPr txBox="1"/>
          <p:nvPr/>
        </p:nvSpPr>
        <p:spPr>
          <a:xfrm>
            <a:off x="457200" y="1183574"/>
            <a:ext cx="8415115" cy="5353052"/>
          </a:xfrm>
          <a:prstGeom prst="rect">
            <a:avLst/>
          </a:prstGeom>
          <a:noFill/>
        </p:spPr>
        <p:txBody>
          <a:bodyPr wrap="square" numCol="2" rtlCol="0">
            <a:noAutofit/>
          </a:bodyPr>
          <a:lstStyle/>
          <a:p>
            <a:r>
              <a:rPr lang="en-US" sz="2600" b="1" dirty="0" smtClean="0">
                <a:solidFill>
                  <a:srgbClr val="0070C0"/>
                </a:solidFill>
                <a:latin typeface="+mn-lt"/>
              </a:rPr>
              <a:t>Cheshire County</a:t>
            </a:r>
          </a:p>
          <a:p>
            <a:pPr marL="342900" indent="-342900">
              <a:buFontTx/>
              <a:buChar char="-"/>
            </a:pPr>
            <a:r>
              <a:rPr lang="en-US" sz="2600" dirty="0" smtClean="0">
                <a:latin typeface="+mn-lt"/>
              </a:rPr>
              <a:t>Fitzwilliam, NH</a:t>
            </a:r>
          </a:p>
          <a:p>
            <a:pPr marL="342900" indent="-342900">
              <a:buFontTx/>
              <a:buChar char="-"/>
            </a:pPr>
            <a:r>
              <a:rPr lang="en-US" sz="2600" dirty="0" smtClean="0">
                <a:latin typeface="+mn-lt"/>
              </a:rPr>
              <a:t>Richmond, NH</a:t>
            </a:r>
          </a:p>
          <a:p>
            <a:pPr marL="342900" indent="-342900">
              <a:buFontTx/>
              <a:buChar char="-"/>
            </a:pPr>
            <a:r>
              <a:rPr lang="en-US" sz="2600" dirty="0" smtClean="0">
                <a:latin typeface="+mn-lt"/>
              </a:rPr>
              <a:t>Rindge, NH</a:t>
            </a:r>
          </a:p>
          <a:p>
            <a:pPr marL="342900" indent="-342900">
              <a:buFontTx/>
              <a:buChar char="-"/>
            </a:pPr>
            <a:r>
              <a:rPr lang="en-US" sz="2600" dirty="0" smtClean="0">
                <a:latin typeface="+mn-lt"/>
              </a:rPr>
              <a:t>Troy, NH</a:t>
            </a:r>
          </a:p>
          <a:p>
            <a:pPr marL="342900" indent="-342900">
              <a:buFontTx/>
              <a:buChar char="-"/>
            </a:pPr>
            <a:r>
              <a:rPr lang="en-US" sz="2600" dirty="0" smtClean="0">
                <a:latin typeface="+mn-lt"/>
              </a:rPr>
              <a:t>Winchester, NH</a:t>
            </a:r>
          </a:p>
          <a:p>
            <a:pPr marL="342900" indent="-342900">
              <a:buFontTx/>
              <a:buChar char="-"/>
            </a:pPr>
            <a:endParaRPr lang="en-US" sz="2600" dirty="0" smtClean="0">
              <a:latin typeface="+mn-lt"/>
            </a:endParaRPr>
          </a:p>
          <a:p>
            <a:r>
              <a:rPr lang="en-US" sz="2600" b="1" dirty="0">
                <a:solidFill>
                  <a:srgbClr val="0070C0"/>
                </a:solidFill>
                <a:latin typeface="+mn-lt"/>
              </a:rPr>
              <a:t>Rockingham County</a:t>
            </a:r>
          </a:p>
          <a:p>
            <a:pPr marL="285750" indent="-285750">
              <a:buFontTx/>
              <a:buChar char="-"/>
            </a:pPr>
            <a:r>
              <a:rPr lang="en-US" sz="2600" dirty="0">
                <a:latin typeface="+mn-lt"/>
              </a:rPr>
              <a:t>Londonderry, NH</a:t>
            </a:r>
          </a:p>
          <a:p>
            <a:pPr marL="285750" indent="-285750">
              <a:buFontTx/>
              <a:buChar char="-"/>
            </a:pPr>
            <a:r>
              <a:rPr lang="en-US" sz="2600" dirty="0">
                <a:latin typeface="+mn-lt"/>
              </a:rPr>
              <a:t>Salem, NH</a:t>
            </a:r>
          </a:p>
          <a:p>
            <a:pPr marL="285750" indent="-285750">
              <a:buFontTx/>
              <a:buChar char="-"/>
            </a:pPr>
            <a:r>
              <a:rPr lang="en-US" sz="2600" dirty="0">
                <a:latin typeface="+mn-lt"/>
              </a:rPr>
              <a:t>Windham, NH</a:t>
            </a:r>
          </a:p>
          <a:p>
            <a:endParaRPr lang="en-US" sz="2600" dirty="0" smtClean="0">
              <a:latin typeface="+mn-lt"/>
            </a:endParaRPr>
          </a:p>
          <a:p>
            <a:endParaRPr lang="en-US" sz="2600" dirty="0">
              <a:latin typeface="+mn-lt"/>
            </a:endParaRPr>
          </a:p>
          <a:p>
            <a:r>
              <a:rPr lang="en-US" sz="2600" b="1" dirty="0" smtClean="0">
                <a:solidFill>
                  <a:srgbClr val="0070C0"/>
                </a:solidFill>
                <a:latin typeface="+mn-lt"/>
              </a:rPr>
              <a:t>Hillsborough </a:t>
            </a:r>
            <a:r>
              <a:rPr lang="en-US" sz="2600" b="1" dirty="0">
                <a:solidFill>
                  <a:srgbClr val="0070C0"/>
                </a:solidFill>
                <a:latin typeface="+mn-lt"/>
              </a:rPr>
              <a:t>County</a:t>
            </a:r>
          </a:p>
          <a:p>
            <a:pPr marL="285750" indent="-285750">
              <a:buFontTx/>
              <a:buChar char="-"/>
            </a:pPr>
            <a:r>
              <a:rPr lang="en-US" sz="2600" dirty="0">
                <a:latin typeface="+mn-lt"/>
              </a:rPr>
              <a:t>Amherst, </a:t>
            </a:r>
            <a:r>
              <a:rPr lang="en-US" sz="2600" dirty="0" smtClean="0">
                <a:latin typeface="+mn-lt"/>
              </a:rPr>
              <a:t>NH</a:t>
            </a:r>
          </a:p>
          <a:p>
            <a:pPr marL="285750" indent="-285750">
              <a:buFontTx/>
              <a:buChar char="-"/>
            </a:pPr>
            <a:r>
              <a:rPr lang="en-US" sz="2600" dirty="0" smtClean="0">
                <a:latin typeface="+mn-lt"/>
              </a:rPr>
              <a:t>Brookline, NH</a:t>
            </a:r>
          </a:p>
          <a:p>
            <a:pPr marL="285750" indent="-285750">
              <a:buFontTx/>
              <a:buChar char="-"/>
            </a:pPr>
            <a:r>
              <a:rPr lang="en-US" sz="2600" dirty="0" smtClean="0">
                <a:latin typeface="+mn-lt"/>
              </a:rPr>
              <a:t>Greenville, NH</a:t>
            </a:r>
          </a:p>
          <a:p>
            <a:pPr marL="285750" indent="-285750">
              <a:buFontTx/>
              <a:buChar char="-"/>
            </a:pPr>
            <a:r>
              <a:rPr lang="en-US" sz="2600" dirty="0" smtClean="0">
                <a:latin typeface="+mn-lt"/>
              </a:rPr>
              <a:t>Hudson, NH</a:t>
            </a:r>
          </a:p>
          <a:p>
            <a:pPr marL="285750" indent="-285750">
              <a:buFontTx/>
              <a:buChar char="-"/>
            </a:pPr>
            <a:r>
              <a:rPr lang="en-US" sz="2600" dirty="0" smtClean="0">
                <a:latin typeface="+mn-lt"/>
              </a:rPr>
              <a:t>Litchfield, NH</a:t>
            </a:r>
          </a:p>
          <a:p>
            <a:pPr marL="285750" indent="-285750">
              <a:buFontTx/>
              <a:buChar char="-"/>
            </a:pPr>
            <a:r>
              <a:rPr lang="en-US" sz="2600" dirty="0" smtClean="0">
                <a:latin typeface="+mn-lt"/>
              </a:rPr>
              <a:t>Mason, NH</a:t>
            </a:r>
          </a:p>
          <a:p>
            <a:pPr marL="285750" indent="-285750">
              <a:buFontTx/>
              <a:buChar char="-"/>
            </a:pPr>
            <a:r>
              <a:rPr lang="en-US" sz="2600" dirty="0" smtClean="0">
                <a:latin typeface="+mn-lt"/>
              </a:rPr>
              <a:t>Merrimack, NH</a:t>
            </a:r>
          </a:p>
          <a:p>
            <a:pPr marL="285750" indent="-285750">
              <a:buFontTx/>
              <a:buChar char="-"/>
            </a:pPr>
            <a:r>
              <a:rPr lang="en-US" sz="2600" dirty="0" smtClean="0">
                <a:latin typeface="+mn-lt"/>
              </a:rPr>
              <a:t>Milford, NH</a:t>
            </a:r>
          </a:p>
          <a:p>
            <a:pPr marL="285750" indent="-285750">
              <a:buFontTx/>
              <a:buChar char="-"/>
            </a:pPr>
            <a:r>
              <a:rPr lang="en-US" sz="2600" dirty="0" smtClean="0">
                <a:latin typeface="+mn-lt"/>
              </a:rPr>
              <a:t>New Ipswich, NH</a:t>
            </a:r>
          </a:p>
          <a:p>
            <a:pPr marL="285750" indent="-285750">
              <a:buFontTx/>
              <a:buChar char="-"/>
            </a:pPr>
            <a:r>
              <a:rPr lang="en-US" sz="2600" dirty="0" smtClean="0">
                <a:latin typeface="+mn-lt"/>
              </a:rPr>
              <a:t>Pelham, NH</a:t>
            </a:r>
            <a:endParaRPr lang="en-US" sz="2600" dirty="0">
              <a:latin typeface="+mn-lt"/>
            </a:endParaRPr>
          </a:p>
          <a:p>
            <a:endParaRPr lang="en-US" sz="2600" dirty="0">
              <a:latin typeface="+mn-lt"/>
            </a:endParaRPr>
          </a:p>
          <a:p>
            <a:pPr marL="285750" indent="-285750">
              <a:buFontTx/>
              <a:buChar char="-"/>
            </a:pPr>
            <a:endParaRPr lang="en-US" sz="2400" dirty="0">
              <a:latin typeface="+mn-lt"/>
            </a:endParaRPr>
          </a:p>
        </p:txBody>
      </p:sp>
      <p:sp>
        <p:nvSpPr>
          <p:cNvPr id="2" name="Slide Number Placeholder 1"/>
          <p:cNvSpPr>
            <a:spLocks noGrp="1"/>
          </p:cNvSpPr>
          <p:nvPr>
            <p:ph type="sldNum" sz="quarter" idx="12"/>
          </p:nvPr>
        </p:nvSpPr>
        <p:spPr/>
        <p:txBody>
          <a:bodyPr/>
          <a:lstStyle/>
          <a:p>
            <a:pPr>
              <a:defRPr/>
            </a:pPr>
            <a:fld id="{5FEC0B7B-BC2A-48DB-A42F-1483EAE885D7}" type="slidenum">
              <a:rPr lang="en-US" smtClean="0"/>
              <a:pPr>
                <a:defRPr/>
              </a:pPr>
              <a:t>26</a:t>
            </a:fld>
            <a:endParaRPr lang="en-US" dirty="0"/>
          </a:p>
        </p:txBody>
      </p:sp>
    </p:spTree>
    <p:extLst>
      <p:ext uri="{BB962C8B-B14F-4D97-AF65-F5344CB8AC3E}">
        <p14:creationId xmlns:p14="http://schemas.microsoft.com/office/powerpoint/2010/main" val="12481473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82748"/>
            <a:ext cx="7772400" cy="1470025"/>
          </a:xfrm>
        </p:spPr>
        <p:txBody>
          <a:bodyPr>
            <a:normAutofit fontScale="90000"/>
          </a:bodyPr>
          <a:lstStyle/>
          <a:p>
            <a:r>
              <a:rPr lang="en-US" b="1" dirty="0" smtClean="0">
                <a:solidFill>
                  <a:srgbClr val="C00000"/>
                </a:solidFill>
                <a:cs typeface="Arial" pitchFamily="34" charset="0"/>
              </a:rPr>
              <a:t>Northeast Energy Direct Project Benefits</a:t>
            </a:r>
            <a:r>
              <a:rPr lang="en-US" b="1" dirty="0">
                <a:solidFill>
                  <a:srgbClr val="C00000"/>
                </a:solidFill>
                <a:cs typeface="Arial" pitchFamily="34" charset="0"/>
              </a:rPr>
              <a:t/>
            </a:r>
            <a:br>
              <a:rPr lang="en-US" b="1" dirty="0">
                <a:solidFill>
                  <a:srgbClr val="C00000"/>
                </a:solidFill>
                <a:cs typeface="Arial" pitchFamily="34" charset="0"/>
              </a:rPr>
            </a:br>
            <a:endParaRPr lang="en-US" b="1" dirty="0"/>
          </a:p>
        </p:txBody>
      </p:sp>
      <p:pic>
        <p:nvPicPr>
          <p:cNvPr id="4" name="Picture 2" descr="C:\Users\Owner\Pictures\banner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0"/>
            <a:ext cx="9448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Kinder Morgan">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5943" y="3490823"/>
            <a:ext cx="2932113"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5" cstate="print">
            <a:duotone>
              <a:schemeClr val="accent1">
                <a:shade val="45000"/>
                <a:satMod val="135000"/>
              </a:schemeClr>
              <a:prstClr val="white"/>
            </a:duotone>
          </a:blip>
          <a:srcRect/>
          <a:stretch>
            <a:fillRect/>
          </a:stretch>
        </p:blipFill>
        <p:spPr bwMode="auto">
          <a:xfrm>
            <a:off x="0" y="5695462"/>
            <a:ext cx="9144000" cy="1162538"/>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A247C066-1A70-4088-BB31-F90541A282C7}" type="slidenum">
              <a:rPr lang="en-US" smtClean="0"/>
              <a:pPr>
                <a:defRPr/>
              </a:pPr>
              <a:t>27</a:t>
            </a:fld>
            <a:endParaRPr lang="en-US"/>
          </a:p>
        </p:txBody>
      </p:sp>
    </p:spTree>
    <p:extLst>
      <p:ext uri="{BB962C8B-B14F-4D97-AF65-F5344CB8AC3E}">
        <p14:creationId xmlns:p14="http://schemas.microsoft.com/office/powerpoint/2010/main" val="17817480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7036" y="1119975"/>
            <a:ext cx="4797094" cy="4284397"/>
          </a:xfrm>
        </p:spPr>
        <p:txBody>
          <a:bodyPr>
            <a:noAutofit/>
          </a:bodyPr>
          <a:lstStyle/>
          <a:p>
            <a:r>
              <a:rPr lang="en-US" sz="1900" b="1" dirty="0" smtClean="0">
                <a:solidFill>
                  <a:srgbClr val="0070C0"/>
                </a:solidFill>
              </a:rPr>
              <a:t>Tax Income</a:t>
            </a:r>
            <a:r>
              <a:rPr lang="en-US" sz="1900" dirty="0" smtClean="0"/>
              <a:t>:</a:t>
            </a:r>
            <a:r>
              <a:rPr lang="en-US" sz="1900" dirty="0"/>
              <a:t> </a:t>
            </a:r>
            <a:r>
              <a:rPr lang="en-US" sz="1900" dirty="0" smtClean="0"/>
              <a:t>An estimated additional $1.1M to local taxing bodies in NH</a:t>
            </a:r>
          </a:p>
          <a:p>
            <a:r>
              <a:rPr lang="en-US" sz="1900" b="1" dirty="0" smtClean="0">
                <a:solidFill>
                  <a:srgbClr val="0070C0"/>
                </a:solidFill>
              </a:rPr>
              <a:t>Job Creation</a:t>
            </a:r>
            <a:r>
              <a:rPr lang="en-US" sz="1900" dirty="0" smtClean="0"/>
              <a:t>:</a:t>
            </a:r>
            <a:r>
              <a:rPr lang="en-US" sz="1900" dirty="0"/>
              <a:t> </a:t>
            </a:r>
            <a:r>
              <a:rPr lang="en-US" sz="1900" dirty="0" smtClean="0"/>
              <a:t>Estimated creation </a:t>
            </a:r>
            <a:r>
              <a:rPr lang="en-US" sz="1900" dirty="0"/>
              <a:t>of 3,000 </a:t>
            </a:r>
            <a:r>
              <a:rPr lang="en-US" sz="1900" dirty="0" smtClean="0"/>
              <a:t>construction-related jobs</a:t>
            </a:r>
          </a:p>
          <a:p>
            <a:r>
              <a:rPr lang="en-US" sz="1900" b="1" dirty="0" smtClean="0">
                <a:solidFill>
                  <a:srgbClr val="0070C0"/>
                </a:solidFill>
              </a:rPr>
              <a:t>Economic Stimulus</a:t>
            </a:r>
            <a:r>
              <a:rPr lang="en-US" sz="1900" dirty="0" smtClean="0"/>
              <a:t>: Economic benefits to surrounding areas during construction (retail, hospitality, etc.)</a:t>
            </a:r>
          </a:p>
          <a:p>
            <a:r>
              <a:rPr lang="en-US" sz="1900" b="1" dirty="0" smtClean="0">
                <a:solidFill>
                  <a:srgbClr val="0070C0"/>
                </a:solidFill>
              </a:rPr>
              <a:t>Energy Reliability</a:t>
            </a:r>
            <a:r>
              <a:rPr lang="en-US" sz="1900" dirty="0" smtClean="0"/>
              <a:t>: Providing long-term energy reliability to the region. </a:t>
            </a:r>
          </a:p>
          <a:p>
            <a:r>
              <a:rPr lang="en-US" sz="1900" b="1" dirty="0" smtClean="0">
                <a:solidFill>
                  <a:srgbClr val="0070C0"/>
                </a:solidFill>
              </a:rPr>
              <a:t>Future Economic Growth</a:t>
            </a:r>
            <a:r>
              <a:rPr lang="en-US" sz="1900" dirty="0" smtClean="0"/>
              <a:t>: Provide capacity  for growth; expandable to meet future needs</a:t>
            </a:r>
          </a:p>
        </p:txBody>
      </p:sp>
      <p:sp>
        <p:nvSpPr>
          <p:cNvPr id="5" name="Title 1"/>
          <p:cNvSpPr txBox="1">
            <a:spLocks/>
          </p:cNvSpPr>
          <p:nvPr/>
        </p:nvSpPr>
        <p:spPr>
          <a:xfrm>
            <a:off x="152400" y="152400"/>
            <a:ext cx="8839200" cy="762000"/>
          </a:xfrm>
          <a:prstGeom prst="rect">
            <a:avLst/>
          </a:prstGeom>
          <a:solidFill>
            <a:srgbClr val="0070C0"/>
          </a:solidFill>
          <a:ln w="38100" cap="flat" cmpd="sng" algn="ctr">
            <a:solidFill>
              <a:schemeClr val="bg1"/>
            </a:solid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anchor="ctr">
            <a:normAutofit/>
          </a:bodyPr>
          <a:lstStyle/>
          <a:p>
            <a:pPr algn="ctr" fontAlgn="auto">
              <a:spcBef>
                <a:spcPts val="0"/>
              </a:spcBef>
              <a:spcAft>
                <a:spcPts val="0"/>
              </a:spcAft>
              <a:defRPr/>
            </a:pPr>
            <a:r>
              <a:rPr lang="en-US" sz="4000" dirty="0" smtClean="0">
                <a:solidFill>
                  <a:prstClr val="white"/>
                </a:solidFill>
                <a:latin typeface="+mj-lt"/>
                <a:ea typeface="Arial Unicode MS" pitchFamily="34" charset="-128"/>
                <a:cs typeface="Arial" pitchFamily="34" charset="0"/>
              </a:rPr>
              <a:t>Project  Benefits</a:t>
            </a:r>
            <a:endParaRPr lang="en-US" sz="4000" dirty="0">
              <a:solidFill>
                <a:prstClr val="white"/>
              </a:solidFill>
              <a:latin typeface="+mj-lt"/>
              <a:ea typeface="Arial Unicode MS" pitchFamily="34" charset="-128"/>
              <a:cs typeface="Arial" pitchFamily="34" charset="0"/>
            </a:endParaRPr>
          </a:p>
        </p:txBody>
      </p:sp>
      <p:pic>
        <p:nvPicPr>
          <p:cNvPr id="7" name="Picture 6" descr="Kinder Morgan">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6286500"/>
            <a:ext cx="23145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7" descr="http://upload.wikimedia.org/wikipedia/en/3/35/LIUNA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1400" y="5123549"/>
            <a:ext cx="1342030" cy="1336664"/>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http://www.iuoelocal4.org/Master%20Document%20Robo/Local_4_Logo.bmp"/>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569" t="11477" r="27593" b="18207"/>
          <a:stretch/>
        </p:blipFill>
        <p:spPr bwMode="auto">
          <a:xfrm>
            <a:off x="609600" y="5150268"/>
            <a:ext cx="1354206" cy="138782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www.teamsters952.org/teamsters_official_logo.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0" y="5174169"/>
            <a:ext cx="1031174" cy="13370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0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81600" y="1390121"/>
            <a:ext cx="3696971" cy="277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p:cNvSpPr txBox="1">
            <a:spLocks/>
          </p:cNvSpPr>
          <p:nvPr/>
        </p:nvSpPr>
        <p:spPr bwMode="auto">
          <a:xfrm>
            <a:off x="5218178" y="4343400"/>
            <a:ext cx="3705015" cy="975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US" sz="1400" dirty="0" smtClean="0"/>
              <a:t>Kinder Morgan signed a Memorandum of Agreement with the Laborers International Union North America (LiUNA) for the Northeast Energy Direct Project.</a:t>
            </a:r>
          </a:p>
        </p:txBody>
      </p:sp>
      <p:sp>
        <p:nvSpPr>
          <p:cNvPr id="2" name="Slide Number Placeholder 1"/>
          <p:cNvSpPr>
            <a:spLocks noGrp="1"/>
          </p:cNvSpPr>
          <p:nvPr>
            <p:ph type="sldNum" sz="quarter" idx="12"/>
          </p:nvPr>
        </p:nvSpPr>
        <p:spPr/>
        <p:txBody>
          <a:bodyPr/>
          <a:lstStyle/>
          <a:p>
            <a:pPr>
              <a:defRPr/>
            </a:pPr>
            <a:fld id="{5FEC0B7B-BC2A-48DB-A42F-1483EAE885D7}" type="slidenum">
              <a:rPr lang="en-US" smtClean="0"/>
              <a:pPr>
                <a:defRPr/>
              </a:pPr>
              <a:t>28</a:t>
            </a:fld>
            <a:endParaRPr lang="en-US"/>
          </a:p>
        </p:txBody>
      </p:sp>
    </p:spTree>
    <p:extLst>
      <p:ext uri="{BB962C8B-B14F-4D97-AF65-F5344CB8AC3E}">
        <p14:creationId xmlns:p14="http://schemas.microsoft.com/office/powerpoint/2010/main" val="24747965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836" y="1695203"/>
            <a:ext cx="2809164" cy="39435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104775" y="152400"/>
            <a:ext cx="8839200" cy="762000"/>
          </a:xfrm>
          <a:prstGeom prst="rect">
            <a:avLst/>
          </a:prstGeom>
          <a:solidFill>
            <a:srgbClr val="0070C0"/>
          </a:solidFill>
          <a:ln w="38100" cap="flat" cmpd="sng" algn="ctr">
            <a:solidFill>
              <a:schemeClr val="bg1"/>
            </a:solid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anchor="ctr">
            <a:normAutofit fontScale="77500" lnSpcReduction="20000"/>
          </a:bodyPr>
          <a:lstStyle/>
          <a:p>
            <a:pPr algn="ctr" fontAlgn="auto">
              <a:spcBef>
                <a:spcPts val="0"/>
              </a:spcBef>
              <a:spcAft>
                <a:spcPts val="0"/>
              </a:spcAft>
              <a:defRPr/>
            </a:pPr>
            <a:r>
              <a:rPr lang="en-US" sz="4000" b="1" dirty="0" smtClean="0"/>
              <a:t>Public Support for Northeast Energy Direct Project</a:t>
            </a:r>
            <a:endParaRPr lang="en-US" sz="2000" b="1" dirty="0">
              <a:solidFill>
                <a:prstClr val="white"/>
              </a:solidFill>
              <a:latin typeface="+mj-lt"/>
              <a:ea typeface="Arial Unicode MS" pitchFamily="34" charset="-128"/>
              <a:cs typeface="Arial" pitchFamily="34" charset="0"/>
            </a:endParaRPr>
          </a:p>
        </p:txBody>
      </p:sp>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0774" y="2190750"/>
            <a:ext cx="3148965" cy="39814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1662298"/>
            <a:ext cx="3013828" cy="397650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199" y="2176287"/>
            <a:ext cx="3070845" cy="39959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3709796" y="1076980"/>
            <a:ext cx="2856733" cy="523220"/>
          </a:xfrm>
          <a:prstGeom prst="rect">
            <a:avLst/>
          </a:prstGeom>
          <a:noFill/>
        </p:spPr>
        <p:txBody>
          <a:bodyPr wrap="square" rtlCol="0">
            <a:spAutoFit/>
          </a:bodyPr>
          <a:lstStyle/>
          <a:p>
            <a:pPr algn="ctr"/>
            <a:r>
              <a:rPr lang="en-US" sz="1400" b="1" dirty="0" smtClean="0">
                <a:solidFill>
                  <a:srgbClr val="0070C0"/>
                </a:solidFill>
              </a:rPr>
              <a:t>The Industrial Energy Consumer Group (IECG)</a:t>
            </a:r>
            <a:endParaRPr lang="en-US" sz="1400" b="1" dirty="0">
              <a:solidFill>
                <a:srgbClr val="0070C0"/>
              </a:solidFill>
            </a:endParaRPr>
          </a:p>
        </p:txBody>
      </p:sp>
      <p:sp>
        <p:nvSpPr>
          <p:cNvPr id="13" name="TextBox 12"/>
          <p:cNvSpPr txBox="1"/>
          <p:nvPr/>
        </p:nvSpPr>
        <p:spPr>
          <a:xfrm>
            <a:off x="1486889" y="6182380"/>
            <a:ext cx="2856733" cy="523220"/>
          </a:xfrm>
          <a:prstGeom prst="rect">
            <a:avLst/>
          </a:prstGeom>
          <a:noFill/>
        </p:spPr>
        <p:txBody>
          <a:bodyPr wrap="square" rtlCol="0">
            <a:spAutoFit/>
          </a:bodyPr>
          <a:lstStyle/>
          <a:p>
            <a:pPr algn="ctr"/>
            <a:r>
              <a:rPr lang="en-US" sz="1400" b="1" dirty="0" smtClean="0">
                <a:solidFill>
                  <a:srgbClr val="0070C0"/>
                </a:solidFill>
              </a:rPr>
              <a:t>Associated Industries of Massachusetts (AIM)</a:t>
            </a:r>
            <a:endParaRPr lang="en-US" sz="1400" b="1" dirty="0">
              <a:solidFill>
                <a:srgbClr val="0070C0"/>
              </a:solidFill>
            </a:endParaRPr>
          </a:p>
        </p:txBody>
      </p:sp>
      <p:sp>
        <p:nvSpPr>
          <p:cNvPr id="14" name="TextBox 13"/>
          <p:cNvSpPr txBox="1"/>
          <p:nvPr/>
        </p:nvSpPr>
        <p:spPr>
          <a:xfrm>
            <a:off x="52326" y="1076980"/>
            <a:ext cx="3432461" cy="523220"/>
          </a:xfrm>
          <a:prstGeom prst="rect">
            <a:avLst/>
          </a:prstGeom>
          <a:noFill/>
        </p:spPr>
        <p:txBody>
          <a:bodyPr wrap="square" rtlCol="0">
            <a:spAutoFit/>
          </a:bodyPr>
          <a:lstStyle/>
          <a:p>
            <a:pPr algn="ctr"/>
            <a:r>
              <a:rPr lang="en-US" sz="1400" b="1" dirty="0" smtClean="0">
                <a:solidFill>
                  <a:srgbClr val="0070C0"/>
                </a:solidFill>
              </a:rPr>
              <a:t>Laborers International Union North America- New England (LiUNA!)</a:t>
            </a:r>
            <a:endParaRPr lang="en-US" sz="1400" b="1" dirty="0">
              <a:solidFill>
                <a:srgbClr val="0070C0"/>
              </a:solidFill>
            </a:endParaRPr>
          </a:p>
        </p:txBody>
      </p:sp>
      <p:sp>
        <p:nvSpPr>
          <p:cNvPr id="15" name="TextBox 14"/>
          <p:cNvSpPr txBox="1"/>
          <p:nvPr/>
        </p:nvSpPr>
        <p:spPr>
          <a:xfrm>
            <a:off x="5898254" y="6182380"/>
            <a:ext cx="2856733" cy="523220"/>
          </a:xfrm>
          <a:prstGeom prst="rect">
            <a:avLst/>
          </a:prstGeom>
          <a:noFill/>
        </p:spPr>
        <p:txBody>
          <a:bodyPr wrap="square" rtlCol="0">
            <a:spAutoFit/>
          </a:bodyPr>
          <a:lstStyle/>
          <a:p>
            <a:pPr algn="ctr"/>
            <a:r>
              <a:rPr lang="en-US" sz="1400" b="1" dirty="0" smtClean="0">
                <a:solidFill>
                  <a:srgbClr val="0070C0"/>
                </a:solidFill>
              </a:rPr>
              <a:t>New York State Laborers Organizing Fund</a:t>
            </a:r>
            <a:endParaRPr lang="en-US" sz="1400" b="1" dirty="0">
              <a:solidFill>
                <a:srgbClr val="0070C0"/>
              </a:solidFill>
            </a:endParaRPr>
          </a:p>
        </p:txBody>
      </p:sp>
      <p:sp>
        <p:nvSpPr>
          <p:cNvPr id="3" name="Slide Number Placeholder 2"/>
          <p:cNvSpPr>
            <a:spLocks noGrp="1"/>
          </p:cNvSpPr>
          <p:nvPr>
            <p:ph type="sldNum" sz="quarter" idx="12"/>
          </p:nvPr>
        </p:nvSpPr>
        <p:spPr/>
        <p:txBody>
          <a:bodyPr/>
          <a:lstStyle/>
          <a:p>
            <a:pPr>
              <a:defRPr/>
            </a:pPr>
            <a:fld id="{B91D5A1C-C1AA-4C61-8C18-A3191BD97905}" type="slidenum">
              <a:rPr lang="en-US" smtClean="0"/>
              <a:pPr>
                <a:defRPr/>
              </a:pPr>
              <a:t>29</a:t>
            </a:fld>
            <a:endParaRPr lang="en-US"/>
          </a:p>
        </p:txBody>
      </p:sp>
    </p:spTree>
    <p:extLst>
      <p:ext uri="{BB962C8B-B14F-4D97-AF65-F5344CB8AC3E}">
        <p14:creationId xmlns:p14="http://schemas.microsoft.com/office/powerpoint/2010/main" val="17410006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325" y="1028700"/>
            <a:ext cx="8804275"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3"/>
          <p:cNvSpPr txBox="1">
            <a:spLocks noChangeArrowheads="1"/>
          </p:cNvSpPr>
          <p:nvPr/>
        </p:nvSpPr>
        <p:spPr bwMode="auto">
          <a:xfrm>
            <a:off x="228600" y="1219200"/>
            <a:ext cx="3505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eaLnBrk="1" fontAlgn="auto" hangingPunct="1">
              <a:spcBef>
                <a:spcPts val="0"/>
              </a:spcBef>
              <a:spcAft>
                <a:spcPts val="0"/>
              </a:spcAft>
            </a:pPr>
            <a:endParaRPr lang="en-US"/>
          </a:p>
        </p:txBody>
      </p:sp>
      <p:pic>
        <p:nvPicPr>
          <p:cNvPr id="18436" name="Picture 6" descr="Kinder Morgan">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6286500"/>
            <a:ext cx="23145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Shape 387"/>
          <p:cNvSpPr txBox="1">
            <a:spLocks noGrp="1"/>
          </p:cNvSpPr>
          <p:nvPr>
            <p:ph type="title"/>
          </p:nvPr>
        </p:nvSpPr>
        <p:spPr>
          <a:xfrm>
            <a:off x="187325" y="152400"/>
            <a:ext cx="8839200" cy="762000"/>
          </a:xfrm>
          <a:solidFill>
            <a:srgbClr val="0070C0"/>
          </a:solidFill>
          <a:ln cap="flat">
            <a:solidFill>
              <a:schemeClr val="bg1"/>
            </a:solidFill>
            <a:round/>
            <a:headEnd type="none" w="med" len="med"/>
            <a:tailEnd type="none" w="med" len="med"/>
          </a:ln>
        </p:spPr>
        <p:txBody>
          <a:bodyPr tIns="45700" bIns="45700"/>
          <a:lstStyle/>
          <a:p>
            <a:pPr eaLnBrk="1" hangingPunct="1">
              <a:spcBef>
                <a:spcPct val="0"/>
              </a:spcBef>
              <a:buClr>
                <a:srgbClr val="000000"/>
              </a:buClr>
              <a:buSzPct val="25000"/>
              <a:buFont typeface="Calibri" pitchFamily="34" charset="0"/>
              <a:buNone/>
            </a:pPr>
            <a:r>
              <a:rPr lang="en-US" sz="4000" dirty="0" smtClean="0">
                <a:solidFill>
                  <a:srgbClr val="FFFFFF"/>
                </a:solidFill>
                <a:latin typeface="Calibri" pitchFamily="34" charset="0"/>
                <a:cs typeface="Arial" charset="0"/>
                <a:sym typeface="Calibri" pitchFamily="34" charset="0"/>
              </a:rPr>
              <a:t>Kinder Morgan Natural Gas Pipelines</a:t>
            </a:r>
          </a:p>
        </p:txBody>
      </p:sp>
      <p:sp>
        <p:nvSpPr>
          <p:cNvPr id="2" name="Slide Number Placeholder 1"/>
          <p:cNvSpPr>
            <a:spLocks noGrp="1"/>
          </p:cNvSpPr>
          <p:nvPr>
            <p:ph type="sldNum" sz="quarter" idx="12"/>
          </p:nvPr>
        </p:nvSpPr>
        <p:spPr/>
        <p:txBody>
          <a:bodyPr/>
          <a:lstStyle/>
          <a:p>
            <a:fld id="{E27F7761-FFF7-4E04-BA33-90DD50107F5A}" type="slidenum">
              <a:rPr lang="en-US" smtClean="0">
                <a:solidFill>
                  <a:prstClr val="black">
                    <a:tint val="75000"/>
                  </a:prstClr>
                </a:solidFill>
              </a:rPr>
              <a:pPr/>
              <a:t>3</a:t>
            </a:fld>
            <a:endParaRPr lang="en-US" dirty="0">
              <a:solidFill>
                <a:prstClr val="black">
                  <a:tint val="75000"/>
                </a:prstClr>
              </a:solidFill>
            </a:endParaRPr>
          </a:p>
        </p:txBody>
      </p:sp>
    </p:spTree>
    <p:extLst>
      <p:ext uri="{BB962C8B-B14F-4D97-AF65-F5344CB8AC3E}">
        <p14:creationId xmlns:p14="http://schemas.microsoft.com/office/powerpoint/2010/main" val="2728356742"/>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286000"/>
            <a:ext cx="8229600" cy="1981200"/>
          </a:xfrm>
          <a:effectLst>
            <a:outerShdw blurRad="50800" dist="38100" dir="2700000" algn="tl" rotWithShape="0">
              <a:prstClr val="black">
                <a:alpha val="40000"/>
              </a:prstClr>
            </a:outerShdw>
          </a:effectLst>
        </p:spPr>
        <p:txBody>
          <a:bodyPr rtlCol="0">
            <a:normAutofit fontScale="92500" lnSpcReduction="10000"/>
          </a:bodyPr>
          <a:lstStyle/>
          <a:p>
            <a:pPr algn="ctr" eaLnBrk="1" fontAlgn="auto" hangingPunct="1">
              <a:spcAft>
                <a:spcPts val="0"/>
              </a:spcAft>
              <a:buFont typeface="Arial" pitchFamily="34" charset="0"/>
              <a:buNone/>
              <a:defRPr/>
            </a:pPr>
            <a:r>
              <a:rPr lang="en-US" sz="4400" dirty="0" smtClean="0">
                <a:solidFill>
                  <a:srgbClr val="C00000"/>
                </a:solidFill>
                <a:latin typeface="+mj-lt"/>
                <a:cs typeface="Arial" pitchFamily="34" charset="0"/>
              </a:rPr>
              <a:t>Next Steps</a:t>
            </a:r>
          </a:p>
          <a:p>
            <a:pPr algn="ctr" eaLnBrk="1" fontAlgn="auto" hangingPunct="1">
              <a:spcAft>
                <a:spcPts val="0"/>
              </a:spcAft>
              <a:buFont typeface="Arial" pitchFamily="34" charset="0"/>
              <a:buNone/>
              <a:defRPr/>
            </a:pPr>
            <a:r>
              <a:rPr lang="en-US" sz="4400" dirty="0" smtClean="0">
                <a:solidFill>
                  <a:srgbClr val="C00000"/>
                </a:solidFill>
                <a:latin typeface="+mj-lt"/>
                <a:cs typeface="Arial" pitchFamily="34" charset="0"/>
              </a:rPr>
              <a:t>Our Commitment to Local Communities</a:t>
            </a:r>
            <a:endParaRPr lang="en-US" sz="4400" dirty="0">
              <a:solidFill>
                <a:srgbClr val="C00000"/>
              </a:solidFill>
              <a:latin typeface="+mj-lt"/>
              <a:cs typeface="Arial" pitchFamily="34" charset="0"/>
            </a:endParaRPr>
          </a:p>
        </p:txBody>
      </p:sp>
      <p:pic>
        <p:nvPicPr>
          <p:cNvPr id="38915" name="Picture 2" descr="Kinder Morgan">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6286500"/>
            <a:ext cx="23145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0" y="5695462"/>
            <a:ext cx="9144000" cy="1162538"/>
          </a:xfrm>
          <a:prstGeom prst="rect">
            <a:avLst/>
          </a:prstGeom>
          <a:noFill/>
          <a:ln w="9525">
            <a:noFill/>
            <a:miter lim="800000"/>
            <a:headEnd/>
            <a:tailEnd/>
          </a:ln>
        </p:spPr>
      </p:pic>
      <p:pic>
        <p:nvPicPr>
          <p:cNvPr id="38917" name="Picture 2" descr="C:\Users\Owner\Pictures\banner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0"/>
            <a:ext cx="9448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5FEC0B7B-BC2A-48DB-A42F-1483EAE885D7}" type="slidenum">
              <a:rPr lang="en-US" smtClean="0"/>
              <a:pPr>
                <a:defRPr/>
              </a:pPr>
              <a:t>30</a:t>
            </a:fld>
            <a:endParaRPr lang="en-US"/>
          </a:p>
        </p:txBody>
      </p:sp>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874374" y="6581001"/>
            <a:ext cx="269626" cy="276999"/>
          </a:xfrm>
          <a:prstGeom prst="rect">
            <a:avLst/>
          </a:prstGeom>
          <a:noFill/>
        </p:spPr>
        <p:txBody>
          <a:bodyPr wrap="none" rtlCol="0">
            <a:spAutoFit/>
          </a:bodyPr>
          <a:lstStyle/>
          <a:p>
            <a:pPr fontAlgn="base">
              <a:spcBef>
                <a:spcPct val="0"/>
              </a:spcBef>
              <a:spcAft>
                <a:spcPct val="0"/>
              </a:spcAft>
            </a:pPr>
            <a:r>
              <a:rPr lang="en-US" sz="1200" dirty="0" smtClean="0">
                <a:solidFill>
                  <a:srgbClr val="4E515D"/>
                </a:solidFill>
              </a:rPr>
              <a:t>4</a:t>
            </a:r>
            <a:endParaRPr lang="en-US" sz="1200" dirty="0">
              <a:solidFill>
                <a:srgbClr val="4E515D"/>
              </a:solidFill>
            </a:endParaRPr>
          </a:p>
        </p:txBody>
      </p:sp>
      <p:sp>
        <p:nvSpPr>
          <p:cNvPr id="11" name="TextBox 10"/>
          <p:cNvSpPr txBox="1"/>
          <p:nvPr/>
        </p:nvSpPr>
        <p:spPr>
          <a:xfrm>
            <a:off x="8820473" y="6489340"/>
            <a:ext cx="323528" cy="368660"/>
          </a:xfrm>
          <a:prstGeom prst="rect">
            <a:avLst/>
          </a:prstGeom>
          <a:solidFill>
            <a:schemeClr val="bg1"/>
          </a:solidFill>
        </p:spPr>
        <p:txBody>
          <a:bodyPr wrap="square" rtlCol="0">
            <a:spAutoFit/>
          </a:bodyPr>
          <a:lstStyle/>
          <a:p>
            <a:pPr fontAlgn="base">
              <a:spcBef>
                <a:spcPct val="0"/>
              </a:spcBef>
              <a:spcAft>
                <a:spcPct val="0"/>
              </a:spcAft>
            </a:pPr>
            <a:endParaRPr lang="en-US" dirty="0">
              <a:solidFill>
                <a:srgbClr val="4E515D"/>
              </a:solidFill>
            </a:endParaRPr>
          </a:p>
        </p:txBody>
      </p:sp>
      <p:pic>
        <p:nvPicPr>
          <p:cNvPr id="9" name="Picture 2" descr="http://intranet/procurement/facilities/logos_online/images/LOGOS/kmlogo_nobu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6381750"/>
            <a:ext cx="2095500" cy="47625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data:image/jpeg;base64,/9j/4AAQSkZJRgABAQAAAQABAAD/2wCEAAkGBwgHBgkIBwgKCgkLDRYPDQwMDRsUFRAWIB0iIiAdHx8kKDQsJCYxJx8fLT0tMTU3Ojo6Iys/RD84QzQ5OjcBCgoKDQwNGg8PGjclHyU3Nzc3Nzc3Nzc3Nzc3Nzc3Nzc3Nzc3Nzc3Nzc3Nzc3Nzc3Nzc3Nzc3Nzc3Nzc3Nzc3N//AABEIAGwAiQMBIgACEQEDEQH/xAAbAAEAAwADAQAAAAAAAAAAAAAAAgQFAQMGB//EADgQAAEDAgMFBwMCBAcAAAAAAAEAAgMEEQUSIQYTMUFRFDNSYXKSoSJxkUKBIzLB0QcVJGKxsvD/xAAbAQACAgMBAAAAAAAAAAAAAAAABAEFAgMGB//EAC0RAAIBAgQFAgUFAAAAAAAAAAABAgMRBBIhMRMUQVGBMkIFYXGRsSKh0fDx/9oADAMBAAIRAxEAPwDwUsjxI/63/wAx/Uob1/jf7ik3ev8AUVBdnGMcq0KNt3J71/jf7im9f43+4qCKcq7EZmT3r/G/3FN6/wAb/cVBEZV2DMye9f43+4pvX+N/uKgiMq7BmZPev8b/AHFN6/xv9xUERlXYMzJ71/jf7im9f43+4qCIyrsGZk96/wAb/cU3r/G/3FQRGVdgzMnvX+N/uKb1/jf7ioIjKuwZmTMslj9b/cVq5neI/lY54LXSWMillGKD3MubvX+oqCnN3r/UVBPR9KF3uERFJAREQARF30c7qWqinY1r3RuDg1wuD91Em1Ftbgt9TSwjZytxSnmnYBExjC5hkHeHoP7rLqIJaaZ0M8bo5G8WuGq+gT1kT5d9UurNzPTh1L2O4/iG/wDNlafLXW1zoVkbYzzx0NFR1LY3SH6pJA0XzDTp5lczgfi+JrYpQnFWlsu3fXr89tSwq4anGm2nqv74PIouVwunK8IiIAIiIAHgtdZB4LXSWN9vkYodTLm71/qKgpzd6/1FQTkfSjQ9wiIpIC5XCv4PQtxCrcyWXc08Ubp53hpc4Rt1dlABJPl/ZYVJxpxcpbIyhFyllROmwaeekdVve2KENuC4cf35LPjDXPaHuytJ1PRfWpsB2epcLZRR1s0VHW04qQ2aYmTLb6XFtvp1tpzsB1t5Cm2LlrKy1DXRVFIHuvK1jmnKHWHEWuRcqhh8QTjUVeo/1aKy/FtfuWkqcacqc6cNt7vf7md/nlVDRw0rKx7I42ZQIRY25XNr/lZc9SJ2m7SXm31ONz919JrMGwnZ2npzUupKZlTKI498Rnc29rvPNgvck6C/NU9odgy9hlwyNrJm3JaBZjxysBqD+1v6U2DVGNfNUhJap30+uqWv13LCt8RnwnCnZJpqx4nBsKqcZrm0lJkDspc+SR2VkbRzcenD8qvW0k9BWzUVXGY54SA9p8xcEdQQQR916PZ3BzDtE9hrIg2laXF26LhLcD6bG1jdw48wFn7Y0TKHaKpY2YymY5sxaG6gNuLDkCbDyAXU08bxMQoxf6WrlFKnGNK73vYxURFYiwREQAPBa6yDwWuksb7fIxQ6mXN3r/UVBTm71/qKgnI+lGh7hERSQF3UdVLR1UVRA5zZGG4LSAeH9eH2uulchYzipxcXsTGTi7o9vRbaSQYTPFh2AQNG7fG2d9U7eEWsCBbja3Pku7YfEBhjxW4tNWRQyyMjqBUvzCTOMzJG6AjQG+p0sV4ilcWihYDoZJi4X58B/wBgtzaCMUVPS4Y8NLor7mQ1BeWx3y2N9Bci+mgAAGgXn1TEVIVOH8/2TaOixcKaoqce35sVtudpRtFjvb6eN8MMbBFA10Ya9mXXUgm+tyDp0XrsA2yp6vZmnweV8kOLNYaZkrWF4ygaPcebuI0vc6818/qcMqYIi9oE7AAZHxHM1utrl1rcf/a3XXSBlPO18kQewEZowbB1jfj1PBZOc0nbcqs1neR7XAaLPLOYop56aIMkkdvg2VzXStcH6D6xmZ+nn14HB24fW1G09RJWwiJ8ZeSLWLsxbY25aAG1+a+o7A0ucYrXTG8jmwGzZjI3IMxHHgbFw0049Svn/wDiXNE/bDE8khfllyX1sDkjNvn5Vhg6861SE46XN7oQpUmnru/ueTREXYlUEREADwWusg8FrpLG+3yMUOplzd6/1FQU5u9f6ioJyPpRoe4REUkBchcLsjkEedxANmO4i/JYVJZIOXYFqVnVDcu5a9u8YXu+m923tbl5HmvZ4pEMYoaHE6GCEGaAyyuYQLm4GU/7gb/CzYY4JWtiYITI+1vpF78yflW6OqqMLbPHFTtqMOkNnRtAY5h4Zmm3lfhY2/dcdj8BOtlnDdNu3dN6r+BxY+FVOlNW0/CMGWirHuDMkpbC4lgeSchPEjpdXKWgrpmObkOcMc4BwtcAX081rQ4vRw2/088mWzhvKfjb9PE8fwlPi+4JOH0sklQ4BrX1DAxkXna5zdOQ15paeBnLNGKem19E/Ji6lSpGCqtW691/pbxXGZ8Fx6CmweRlK1rN09kTmtb/ABCDYngHaA3PAniNVk7VPjqMdnrS0vpqiQS3bYA3hiuNCbfUCLeSj2duR09U5kri470vaDd3U9dVQrpYmv3cYYW7o8GiwdmHDpp/wrfB4bl404R3Ss33v1IljlVlJJaFAcERF0wsEREADwWusg8FrpLG+3yMUOplzd6/1FQU5u9f6ioJyPpRoe4REUkBcrhEAdkUjonh7DYjotajxgMZllY24Ic13RzQcp+13fCxUWithqdXcOtz00NVSbmzqhrnBkgBPpGU/m/wo1OK0zWEghz3NIcyMANJ0LT5ahpt5eennFwll8Ph1ZCVndFyrr5am4sGtOhA5qouETsKcaatFAklsERFmSEREADwWusg8FrpLG+3yMUOply96/1FQWg+kjL3El2pvyUexx9XfC2RxNOyMHRlcoor3ZI+rvhOyR9XfCy5mmHBkUUV7skfV3wnZI+rvhHM0w4Miiivdkj6u+E7JH1d8I5mmHBkUUV7skfV3wnZI+rvhHM0w4Miiivdkj6u+E7JH1d8I5mmHBkUUV7skfV3wnZI+rvhHM0w4Miiivdkj6u+E7JH1d8I5mmHBkUTwK11W7JH4n/C0Ny3xO/KUxVaE7WN9GlJX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2" descr="data:image/jpeg;base64,/9j/4AAQSkZJRgABAQAAAQABAAD/2wCEAAkGBxAQEBUUEBQQEBAPDxQVEA8QFBUUDxAUFBQWFhQRFBQYHCggGBolHBQUITEhJSkrLi4uFx8zODMsNygtLisBCgoKDg0OGhAQGiwcHBwsLCwsLCwsLCwsLCwsLCwsLCwsLCwsLCwsLCwsKywsLDcsLCssLCssLCsrKywsKysrLP/AABEIAPAAwAMBIgACEQEDEQH/xAAcAAABBQEBAQAAAAAAAAAAAAAAAQMEBQYCBwj/xAA+EAABAwEFBQUFBwIGAwAAAAABAAIDEQQFEiExBhNBUWEVInGBkTJCUqGxBxQWI2LB4dHxJENygrLSM1Oi/8QAGgEAAgMBAQAAAAAAAAAAAAAAAAIBAwQFBv/EACMRAAICAgIDAQEAAwAAAAAAAAABAhEDEiExBBNBFFEiMkL/2gAMAwEAAhEDEQA/APH0iUpFsEBKkSoAEIQgASJUIAEIQgAQhCABCEIAEISoACUhQkKGAiRKkSMAQhCgkEqRKpIHH6rhK4pEyAEISqQBCEIAEIQgAQhIpAVCEKABCAlQAIQhACFIV0VyVDA5SJUUSAAQhCCQQhCkg6QhKE6AEIQgAQhCABCEIAEICcigc7TSmpyAHE1RYDaFrdmti5rS4EB2H4qUZ41Oq9QuvYCzRN/Nc554gZt88WXySPIkB4GRTXLxQR6L6Cm2eusGggjc7iRkfkoF57NWJwzs8bBnmCAUnuRNHhoC6Ay8teS295bEEVMRL21yaKVHStVnLyux8QrIC0CoACeM0yCoK4KfGHUjLgK/umXmv8cEzYHKEJEhJ0kSJUACEIUkCNcugVGa5dh6rWQah+qSqaxrkvU+wKHwUqjiRONehZAodSIBUmyQY3AczQDmVamqsU6sFhfM4NYKknL+y9V2T2KiioZ/zH1Bo6mEcss1G2YutsLRQDGfadTP/SFobbeW67keHekUqcwzyrmeiyZM18IZRL623tDZgGgYnEd1jdTTXLiPHJVVrvC0TA4qMbyGTR0JVFNbYrMC+V2J79aHFI88KmmQ6DILL3ttjLq1rI2+7i7x8gqW7LVA2E0kbD3nvcR7sYOfnRVNst8TczDI883lwoPNyxpvi8LQe6ZXDhQlo+Smw2W8D7bHkcjnRI3X0tUL+F3Ztoo2vH5eHpWoHnVaeexi1sBAa4EZUAFPErB9ly6ltM8+Hmra67xlgoODeB/lNGYs8RntqdmxCatc0a90Vwg8c+CykkZBzH8r20XhZ52fmFleIIzWMv66oxV0AoKHu1AP+od3P1WmOUocWjByNplx4rhOTNpzrXOuabqrRRQF0kBQpAVCRCkgh1S4kiRZRzuqQlCEAC6aVylQBIjPot5sNdGW/kFAMowfm76BZHZ2wG0TsjArU97oBqV6neUrII2xs1IrToOCJ5KjQ0VY5JbsGTM3u0I0A4urwVJarfuz3M3HLFx6qHaLxEYJJBr7R59B0WTtl6SSuozKvEFZ0myzouLdepxlrPzJTq454a9VcXBsqCQ+0d5xpRvAKv2buwR0c4VNR5leiWEVKXJKuEaMUL5Z3Y7AxmjR6aKaGLuKnFOOVBpRBmhB1FVBt9gbIOR4EK2eFHkaougaTPPLU8wy4H5O90+6/wAV2Z8QqzUasJ+YVttXdm/Yae2zNpWIZaDWjqgjjxB/otEeVZkyRphfFmbJV7O64f8AkZx8VQuBC028LjXRwyJ5hZ+2xYHkcM1rxSsyzjQyF0kCAr0VipUiVMA193KT7uV6x+E28kfhNvJYPcjd+RnlG4KNweS9X/CbOST8Jt5KPcg/Gzyncnql3BXqv4TbySjZNvJHtQfjkUWwVnbBFJO/V3db0a3X5n5KPel7bxxdmS4k9AOCl7QSCBhiblh7uXzWVc8k/P8Ap9Ud8lKjrwOyR70guNG104u6BTbDYWsNSAGjgTUmnVF1wDN76ADIV+aV9o3jqM0B8kWMkaG7ZsTgByWsux9As3d9nELMTvaI10HgrOz2oBoo5oxe9UHyCzzdmvGqRpQ8DMmninRaYtMceLlUVWNt192NrSx75ZDxwCvqR5KnsNjs8zi+zl+JurZa1UqNLkm+aR6S+hCZfRQrjtYfRkhAe72RXWirb9vB7HGNmRcKB7u61vWpSa2xrJ1qiroQvLtoYTHI6opR5FPEVB+qubNDE19ZLYMdfZaaj1qmdrIcTWnEHcnUqTTgf6q6Cp0UZeY2VVgOIg88iod7xd/rTNSrjFXAdR/da+zbNiUYiMy4/VXKWrM6g58I83DEYF6Ydj28lydj28k36EN+SR5thRhXo52PbyXB2PHJMvIQfkkem7oI3QTiFgOoN7kI3QTlUVQA3uRyS7ocl3VAKAfR4ltXPWZ1f1HzJKooh6minbSn/EzN+GUt9CoMJ7x6ZDzWr4cn/onTnugVo0Cg8tSplzQgkZlreGEDF4kmv0Ve2MyOwjTLEeQGgV9dsoacsqaJG+C6C5LGZtnbTEHSGtO9Vx9Dop89gNofu2HdxsY0lzW5nFXJtfDWiLFMHK3ggxOBq4OApVpoSDw8FmcmbVFFcNkLOWYS5xoKa81Is2zsURq3FU8cRHkrh1gfqJHHxDT+yhWt9O6Xuc48BRrQOtNUbSI9cbtEGzXc4WguDi6MMpmTWp9oV9FztFd5e1uHJuKrxrkNTTzKnOfgDad0D0TL7yhcw4n0y4/smV2K4Ior82XNpwua6FoDSGhkeBpGWeRzOXzVFb7ukggMclCWULXA5HoFvLvfWMFuGQU0rhd4g51UHaNwfZ3scwtqw4MVCMQzyITqbumVyxJRbR59cbS60MY2jSX+1Spz1B9PmveLDY2tjaOQXiuwcO9t0AOmOrhyLWk/sF7unzMTxlxYz93aj7u3knqoqqDWRzZm8kn3dqkVSKQI+JGJMY0Y0DD+JGJMY0Y0Ej2NGJMY0bxBB4ttzAYbdKPjfiHmBmqmw1J9V6H9qFz7yNtoYKuhqJBzYaUd5LEbOxF8gAAcdcNdQtN/4nNlj1yUXVy2PvYDk54rU6noFxaLMYnGunBaa7blE9JJQWSsdVjw7DQjQEcUztbZ3NILgAS2uWniqdrZocaRAumTNaKz2qizl2Cuau4Y6jzVcuy2D4LeW8sMZzTHZ4fHRxIe84i9p7zTwoqiTuyVkNGR0OehP8fumH7U43hlnaZHE0FBkaKVH+A5ImWvYqOUEumme7gSch/tCztv2Ptoya9hYNHBxr51WsszrwkaaMYAWYqYiDQdVX3jaLfEwSPjcWUxEg1wjmQrE5COMX9FuWySWdjMZq4gh+dQDwT992kGNwPwn6KLYLzE8eIeY5FU19SuNQONB5uSpXIaUkoDf2TxE23FwZGfIn+F7NiWW+zTZ8WaB5kA3kj8zxAA0WlkNDkny8sTAqiO4kmJM40mNVF49VJiTONJjQBA3iN6oW9RvVIxN3qTeqDvkhmQBO3qTfKCZkm+QBMmwvaWuFWuBBHMHVeR3nd8122kFp7tSYn8HD4SvT98mLbBHMzDI0OaefDqE8ZUU5ce/XZnrLthY54gy044nscHd0kVI5Ea66Kov7aY2uckDDFgwx1404ri/Nh3A4rMcTT/AJbtR0B4qpjhO4zFHRuzB1B6p1GPaM0nNcM0dyTjKq1F2uFSOFV53YbUWu6FbC7bZX0VWSNFmOVom7UXQbQ0tYaOwgtHuuI4O6HRUl1y3s1uGGzwRsikY4jKrjWgwmvqtnA7GA7WrVFns9TVpwlRDJSoeWJTfZzC2+21zsJrXunEC3M8QqXaW+b2hj3ckcBjlZgc+LFQE5CtdFfus8obkc/iBOnqqu3xSnU92udSSPRWKbI/MnzYzspcm5jwuIfxqBTLknfujXyUIqaFw6OcaD0DVb3eQ2KvwNNTzUa6YxnIfaf7PRoyCRN22S43SNVZJwyMNBqRqeZ4lNmVVrZk/vlPY6VEgyI3qhyy5rnfJWhrJu9SGVQt8jeqCSBjXJkVOb0auTegVmrF3RcGRcmRU5vMc1wbzCnVhui5MiN6qXtMJO0wjVhui63qXeqj7UCXtQc0asN0Xm8WfvOyh8j2gAYmA+fNdvvdrQSSABqUzd9tEs+IVwlgpXjrmhxaVlc5xfBkA0tJadWlXd3WstA6KTtPdeF28ZodVX2Bia1JWZ61lwarZ2/2BxieQK5sJ68FpIHtdovN7wuhzm4o/bbmOqj3dtJNAaOqaa11SOCfRYsuvZ6+w1aqu3sAqsvBt2wjPLmFDvLbIFtGCp58FHrkx/bFKy5tF41/w8ftSHvEe5GNSVascGgAaAUWRuCTdtL3msspq48hwarY3mOafSghP6XW9Tn3pZ7tMc0ovMKNWPsi9MyN6qTtIc0dpBRqydkXW9S71UnaIS9oDmjUNkeddpu5o7SdzVekWng5m7LDtJ3NHaLuar0IDZk/tByTtBygp6OxyOFWtcRzpQepUpX0iHN/0kdoOT1nnkecsgNXHQJuO7sOchp+gZu8zwXckmVBk0aAaLTj8e+ZFcsz+Dznhzg0nu17x6cU3bbxLndyrWgUFDwGijSGgUSqXyErSIjJkltqeNHO8KmiuLltYc6h1VEInkVDTh5qRdDvzmAe84D1WaUVRbCTTPQoJRTyVTfVhjl1FHcHDXzUktczLko0kizx4NklZk7TY3RnP1SRjNXtqgx5cUXRddHOc+hDG1p1V+/BncHZVOvF1emnog3m7muXEOJqMiT81Gms1PZzHLiFplhaVop9nNEkXk7mlF5uVahUMfdln2o7mlF6O5qrSFFE7st+1DzS9qlU9UtUUifZIuW3SDzTrbjrw813abecZDcmg0CZdanEardDxk1bMbmxzsaMe04DwzK67Os44OPiaBRDOud6VdHDjXwW5E9ghj9lja86VUa02xzjmcuAUd0ibT8LoBXOquSlokUAMWp9B4lRWvUi2tyChLDm/wBi6PRaNvIgEUyqKdArDZKziS0hx9mLvHx90KmbEKGnRaPZGwvLJJBUAuAb1pWtPULNk4iXYY3I3HdembRd8fIKvYS3nknrPK558FkSo31Yk1iaxtVC3eGJ55g/RWdrachzUe9GYIHk5AMNOpopi+UDSSMFHp5JxpTbNF2F6CPRxn2OFkbj38uoCd7NZwIKjFIyQhLLFCXYWycy5wVMh2XLlCs14OYcitLdW1gZlJG144kHC5Uvx/5yQ5Mr/wAGuTb9kiF6TdV+2Gega8Mcfck7p8K6Kda7Gyir9dfCv2SPDpdT41TdUjnrlbCw6RVc1QpAHOouXDPkea6fokUAAfz9QlKQJUAI4VFDorz8A2iSFk1nc2RsjAcLu65p4jqqReufZ7NjsLP0Oc30NVk8x6x2Ro8eKlKmeWWe65GOe2UtjfGPYf7T/Arc7IjHY2jIGMuafI6/Rae+roitAIe1pdQ0NMwsHsxLa2Pljg3T8NHOhlaCCRUEtcMwcua5zn7Is2KHrmq+mkNiLsh60U+yXfhzUKC95xk+xSsf+l4Mf/02vzUsSW2RlAyGD9bnF7h/tAH1VDTNRGtYYwl8hDGji750VHf0b57O+Z4MdnjFImH2pXE5OI4BaKxbPMD8cznWiTWsnsg9G6KB9pM+GzMZpvJNOjQrcCuaRVmdQbPNF0CuShd7o4wpK5qkDOef0XSLAKpQ5cIRYDzZSFa3btFaIMmPcG/Cc2+QOipEtVNkUc1SgrlASDHZSJCUqlMBVy1dLnj4qWQKhCUKQEXov2ZWr8qVnwvDhT9Q/hedLY/ZrNSeRvxxf8T/ACs3lRvEzR47rIj0fHnVef3aDFfj2+7IDl4iv9V6Bh9Fh7wGC+mHnu/mHBcaH1HSy/Gbe1E+S4gkxZLu0CoyVeYiDXNUl6qic11DnqsF9p1rxSxMGjGOPqQP2K28DeK8x23tGO2P5MAb6Cp+q3+DG8hj8yX+BQIKChdk5QgQUJFDAEIQoAVIkKKoTJAhclKUjglYCoSApVIHYXEnPkugUOTfCAShNtdRufBRnWgnTJJLIooaiYtBsNNht0VdHks9Rksoy0Ea5hTY3nVpIPBwNCOoI0SuSyRaJi9ZJnvoiWD2obgvWE8xH/yI/dYBl+2xuQtFo85HH6rpl4zSFz5JHvkY0YXuNXNoa5FctYdTZLyL+HvL21R93BXhke1FvGlomz10P1Ce/Fl5H/PlPg1v/VJ6GW/pR7aWBuugFT4BeE2+0b2V8n/skc7yJqPkia97dKQJJrQ4HhicB6CiawHkVu8PHpbZlz5d+jlIusJ5JKFbrM1CJCgoKGwBCKoCgKEckSO1RVK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4" descr="data:image/jpeg;base64,/9j/4AAQSkZJRgABAQAAAQABAAD/2wCEAAkGBxAQEBUUEBQQEBAPDxQVEA8QFBUUDxAUFBQWFhQRFBQYHCggGBolHBQUITEhJSkrLi4uFx8zODMsNygtLisBCgoKDg0OGhAQGiwcHBwsLCwsLCwsLCwsLCwsLCwsLCwsLCwsLCwsLCwsKywsLDcsLCssLCssLCsrKywsKysrLP/AABEIAPAAwAMBIgACEQEDEQH/xAAcAAABBQEBAQAAAAAAAAAAAAAAAQMEBQYCBwj/xAA+EAABAwEFBQUFBwIGAwAAAAABAAIDEQQFEiExBhNBUWEVInGBkTJCUqGxBxQWI2LB4dHxJENygrLSM1Oi/8QAGgEAAgMBAQAAAAAAAAAAAAAAAAIBAwQFBv/EACMRAAICAgIDAQEAAwAAAAAAAAABAhEDEiExBBNBFFEiMkL/2gAMAwEAAhEDEQA/APH0iUpFsEBKkSoAEIQgASJUIAEIQgAQhCABCEIAEISoACUhQkKGAiRKkSMAQhCgkEqRKpIHH6rhK4pEyAEISqQBCEIAEIQgAQhIpAVCEKABCAlQAIQhACFIV0VyVDA5SJUUSAAQhCCQQhCkg6QhKE6AEIQgAQhCABCEIAEICcigc7TSmpyAHE1RYDaFrdmti5rS4EB2H4qUZ41Oq9QuvYCzRN/Nc554gZt88WXySPIkB4GRTXLxQR6L6Cm2eusGggjc7iRkfkoF57NWJwzs8bBnmCAUnuRNHhoC6Ay8teS295bEEVMRL21yaKVHStVnLyux8QrIC0CoACeM0yCoK4KfGHUjLgK/umXmv8cEzYHKEJEhJ0kSJUACEIUkCNcugVGa5dh6rWQah+qSqaxrkvU+wKHwUqjiRONehZAodSIBUmyQY3AczQDmVamqsU6sFhfM4NYKknL+y9V2T2KiioZ/zH1Bo6mEcss1G2YutsLRQDGfadTP/SFobbeW67keHekUqcwzyrmeiyZM18IZRL623tDZgGgYnEd1jdTTXLiPHJVVrvC0TA4qMbyGTR0JVFNbYrMC+V2J79aHFI88KmmQ6DILL3ttjLq1rI2+7i7x8gqW7LVA2E0kbD3nvcR7sYOfnRVNst8TczDI883lwoPNyxpvi8LQe6ZXDhQlo+Smw2W8D7bHkcjnRI3X0tUL+F3Ztoo2vH5eHpWoHnVaeexi1sBAa4EZUAFPErB9ly6ltM8+Hmra67xlgoODeB/lNGYs8RntqdmxCatc0a90Vwg8c+CykkZBzH8r20XhZ52fmFleIIzWMv66oxV0AoKHu1AP+od3P1WmOUocWjByNplx4rhOTNpzrXOuabqrRRQF0kBQpAVCRCkgh1S4kiRZRzuqQlCEAC6aVylQBIjPot5sNdGW/kFAMowfm76BZHZ2wG0TsjArU97oBqV6neUrII2xs1IrToOCJ5KjQ0VY5JbsGTM3u0I0A4urwVJarfuz3M3HLFx6qHaLxEYJJBr7R59B0WTtl6SSuozKvEFZ0myzouLdepxlrPzJTq454a9VcXBsqCQ+0d5xpRvAKv2buwR0c4VNR5leiWEVKXJKuEaMUL5Z3Y7AxmjR6aKaGLuKnFOOVBpRBmhB1FVBt9gbIOR4EK2eFHkaougaTPPLU8wy4H5O90+6/wAV2Z8QqzUasJ+YVttXdm/Yae2zNpWIZaDWjqgjjxB/otEeVZkyRphfFmbJV7O64f8AkZx8VQuBC028LjXRwyJ5hZ+2xYHkcM1rxSsyzjQyF0kCAr0VipUiVMA193KT7uV6x+E28kfhNvJYPcjd+RnlG4KNweS9X/CbOST8Jt5KPcg/Gzyncnql3BXqv4TbySjZNvJHtQfjkUWwVnbBFJO/V3db0a3X5n5KPel7bxxdmS4k9AOCl7QSCBhiblh7uXzWVc8k/P8Ap9Ud8lKjrwOyR70guNG104u6BTbDYWsNSAGjgTUmnVF1wDN76ADIV+aV9o3jqM0B8kWMkaG7ZsTgByWsux9As3d9nELMTvaI10HgrOz2oBoo5oxe9UHyCzzdmvGqRpQ8DMmninRaYtMceLlUVWNt192NrSx75ZDxwCvqR5KnsNjs8zi+zl+JurZa1UqNLkm+aR6S+hCZfRQrjtYfRkhAe72RXWirb9vB7HGNmRcKB7u61vWpSa2xrJ1qiroQvLtoYTHI6opR5FPEVB+qubNDE19ZLYMdfZaaj1qmdrIcTWnEHcnUqTTgf6q6Cp0UZeY2VVgOIg88iod7xd/rTNSrjFXAdR/da+zbNiUYiMy4/VXKWrM6g58I83DEYF6Ydj28lydj28k36EN+SR5thRhXo52PbyXB2PHJMvIQfkkem7oI3QTiFgOoN7kI3QTlUVQA3uRyS7ocl3VAKAfR4ltXPWZ1f1HzJKooh6minbSn/EzN+GUt9CoMJ7x6ZDzWr4cn/onTnugVo0Cg8tSplzQgkZlreGEDF4kmv0Ve2MyOwjTLEeQGgV9dsoacsqaJG+C6C5LGZtnbTEHSGtO9Vx9Dop89gNofu2HdxsY0lzW5nFXJtfDWiLFMHK3ggxOBq4OApVpoSDw8FmcmbVFFcNkLOWYS5xoKa81Is2zsURq3FU8cRHkrh1gfqJHHxDT+yhWt9O6Xuc48BRrQOtNUbSI9cbtEGzXc4WguDi6MMpmTWp9oV9FztFd5e1uHJuKrxrkNTTzKnOfgDad0D0TL7yhcw4n0y4/smV2K4Ior82XNpwua6FoDSGhkeBpGWeRzOXzVFb7ukggMclCWULXA5HoFvLvfWMFuGQU0rhd4g51UHaNwfZ3scwtqw4MVCMQzyITqbumVyxJRbR59cbS60MY2jSX+1Spz1B9PmveLDY2tjaOQXiuwcO9t0AOmOrhyLWk/sF7unzMTxlxYz93aj7u3knqoqqDWRzZm8kn3dqkVSKQI+JGJMY0Y0DD+JGJMY0Y0Ej2NGJMY0bxBB4ttzAYbdKPjfiHmBmqmw1J9V6H9qFz7yNtoYKuhqJBzYaUd5LEbOxF8gAAcdcNdQtN/4nNlj1yUXVy2PvYDk54rU6noFxaLMYnGunBaa7blE9JJQWSsdVjw7DQjQEcUztbZ3NILgAS2uWniqdrZocaRAumTNaKz2qizl2Cuau4Y6jzVcuy2D4LeW8sMZzTHZ4fHRxIe84i9p7zTwoqiTuyVkNGR0OehP8fumH7U43hlnaZHE0FBkaKVH+A5ImWvYqOUEumme7gSch/tCztv2Ptoya9hYNHBxr51WsszrwkaaMYAWYqYiDQdVX3jaLfEwSPjcWUxEg1wjmQrE5COMX9FuWySWdjMZq4gh+dQDwT992kGNwPwn6KLYLzE8eIeY5FU19SuNQONB5uSpXIaUkoDf2TxE23FwZGfIn+F7NiWW+zTZ8WaB5kA3kj8zxAA0WlkNDkny8sTAqiO4kmJM40mNVF49VJiTONJjQBA3iN6oW9RvVIxN3qTeqDvkhmQBO3qTfKCZkm+QBMmwvaWuFWuBBHMHVeR3nd8122kFp7tSYn8HD4SvT98mLbBHMzDI0OaefDqE8ZUU5ce/XZnrLthY54gy044nscHd0kVI5Ea66Kov7aY2uckDDFgwx1404ri/Nh3A4rMcTT/AJbtR0B4qpjhO4zFHRuzB1B6p1GPaM0nNcM0dyTjKq1F2uFSOFV53YbUWu6FbC7bZX0VWSNFmOVom7UXQbQ0tYaOwgtHuuI4O6HRUl1y3s1uGGzwRsikY4jKrjWgwmvqtnA7GA7WrVFns9TVpwlRDJSoeWJTfZzC2+21zsJrXunEC3M8QqXaW+b2hj3ckcBjlZgc+LFQE5CtdFfus8obkc/iBOnqqu3xSnU92udSSPRWKbI/MnzYzspcm5jwuIfxqBTLknfujXyUIqaFw6OcaD0DVb3eQ2KvwNNTzUa6YxnIfaf7PRoyCRN22S43SNVZJwyMNBqRqeZ4lNmVVrZk/vlPY6VEgyI3qhyy5rnfJWhrJu9SGVQt8jeqCSBjXJkVOb0auTegVmrF3RcGRcmRU5vMc1wbzCnVhui5MiN6qXtMJO0wjVhui63qXeqj7UCXtQc0asN0Xm8WfvOyh8j2gAYmA+fNdvvdrQSSABqUzd9tEs+IVwlgpXjrmhxaVlc5xfBkA0tJadWlXd3WstA6KTtPdeF28ZodVX2Bia1JWZ61lwarZ2/2BxieQK5sJ68FpIHtdovN7wuhzm4o/bbmOqj3dtJNAaOqaa11SOCfRYsuvZ6+w1aqu3sAqsvBt2wjPLmFDvLbIFtGCp58FHrkx/bFKy5tF41/w8ftSHvEe5GNSVascGgAaAUWRuCTdtL3msspq48hwarY3mOafSghP6XW9Tn3pZ7tMc0ovMKNWPsi9MyN6qTtIc0dpBRqydkXW9S71UnaIS9oDmjUNkeddpu5o7SdzVekWng5m7LDtJ3NHaLuar0IDZk/tByTtBygp6OxyOFWtcRzpQepUpX0iHN/0kdoOT1nnkecsgNXHQJuO7sOchp+gZu8zwXckmVBk0aAaLTj8e+ZFcsz+Dznhzg0nu17x6cU3bbxLndyrWgUFDwGijSGgUSqXyErSIjJkltqeNHO8KmiuLltYc6h1VEInkVDTh5qRdDvzmAe84D1WaUVRbCTTPQoJRTyVTfVhjl1FHcHDXzUktczLko0kizx4NklZk7TY3RnP1SRjNXtqgx5cUXRddHOc+hDG1p1V+/BncHZVOvF1emnog3m7muXEOJqMiT81Gms1PZzHLiFplhaVop9nNEkXk7mlF5uVahUMfdln2o7mlF6O5qrSFFE7st+1DzS9qlU9UtUUifZIuW3SDzTrbjrw813abecZDcmg0CZdanEardDxk1bMbmxzsaMe04DwzK67Os44OPiaBRDOud6VdHDjXwW5E9ghj9lja86VUa02xzjmcuAUd0ibT8LoBXOquSlokUAMWp9B4lRWvUi2tyChLDm/wBi6PRaNvIgEUyqKdArDZKziS0hx9mLvHx90KmbEKGnRaPZGwvLJJBUAuAb1pWtPULNk4iXYY3I3HdembRd8fIKvYS3nknrPK558FkSo31Yk1iaxtVC3eGJ55g/RWdrachzUe9GYIHk5AMNOpopi+UDSSMFHp5JxpTbNF2F6CPRxn2OFkbj38uoCd7NZwIKjFIyQhLLFCXYWycy5wVMh2XLlCs14OYcitLdW1gZlJG144kHC5Uvx/5yQ5Mr/wAGuTb9kiF6TdV+2Gega8Mcfck7p8K6Kda7Gyir9dfCv2SPDpdT41TdUjnrlbCw6RVc1QpAHOouXDPkea6fokUAAfz9QlKQJUAI4VFDorz8A2iSFk1nc2RsjAcLu65p4jqqReufZ7NjsLP0Oc30NVk8x6x2Ro8eKlKmeWWe65GOe2UtjfGPYf7T/Arc7IjHY2jIGMuafI6/Rae+roitAIe1pdQ0NMwsHsxLa2Pljg3T8NHOhlaCCRUEtcMwcua5zn7Is2KHrmq+mkNiLsh60U+yXfhzUKC95xk+xSsf+l4Mf/02vzUsSW2RlAyGD9bnF7h/tAH1VDTNRGtYYwl8hDGji750VHf0b57O+Z4MdnjFImH2pXE5OI4BaKxbPMD8cznWiTWsnsg9G6KB9pM+GzMZpvJNOjQrcCuaRVmdQbPNF0CuShd7o4wpK5qkDOef0XSLAKpQ5cIRYDzZSFa3btFaIMmPcG/Cc2+QOipEtVNkUc1SgrlASDHZSJCUqlMBVy1dLnj4qWQKhCUKQEXov2ZWr8qVnwvDhT9Q/hedLY/ZrNSeRvxxf8T/ACs3lRvEzR47rIj0fHnVef3aDFfj2+7IDl4iv9V6Bh9Fh7wGC+mHnu/mHBcaH1HSy/Gbe1E+S4gkxZLu0CoyVeYiDXNUl6qic11DnqsF9p1rxSxMGjGOPqQP2K28DeK8x23tGO2P5MAb6Cp+q3+DG8hj8yX+BQIKChdk5QgQUJFDAEIQoAVIkKKoTJAhclKUjglYCoSApVIHYXEnPkugUOTfCAShNtdRufBRnWgnTJJLIooaiYtBsNNht0VdHks9Rksoy0Ea5hTY3nVpIPBwNCOoI0SuSyRaJi9ZJnvoiWD2obgvWE8xH/yI/dYBl+2xuQtFo85HH6rpl4zSFz5JHvkY0YXuNXNoa5FctYdTZLyL+HvL21R93BXhke1FvGlomz10P1Ce/Fl5H/PlPg1v/VJ6GW/pR7aWBuugFT4BeE2+0b2V8n/skc7yJqPkia97dKQJJrQ4HhicB6CiawHkVu8PHpbZlz5d+jlIusJ5JKFbrM1CJCgoKGwBCKoCgKEckSO1RVKB/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itle 1"/>
          <p:cNvSpPr>
            <a:spLocks noGrp="1"/>
          </p:cNvSpPr>
          <p:nvPr>
            <p:ph type="title"/>
          </p:nvPr>
        </p:nvSpPr>
        <p:spPr>
          <a:xfrm>
            <a:off x="143037" y="160338"/>
            <a:ext cx="8839200" cy="762000"/>
          </a:xfrm>
          <a:solidFill>
            <a:srgbClr val="0070C0"/>
          </a:solidFill>
          <a:ln>
            <a:solidFill>
              <a:schemeClr val="bg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rtlCol="0">
            <a:normAutofit/>
          </a:bodyPr>
          <a:lstStyle/>
          <a:p>
            <a:pPr eaLnBrk="1" fontAlgn="auto" hangingPunct="1">
              <a:spcAft>
                <a:spcPts val="0"/>
              </a:spcAft>
              <a:defRPr/>
            </a:pPr>
            <a:r>
              <a:rPr lang="en-US" sz="4000" dirty="0" smtClean="0">
                <a:latin typeface="+mj-lt"/>
                <a:cs typeface="Arial" pitchFamily="34" charset="0"/>
              </a:rPr>
              <a:t>New Hampshire Outreach</a:t>
            </a:r>
            <a:endParaRPr lang="en-US" sz="4000" dirty="0">
              <a:latin typeface="+mj-lt"/>
              <a:cs typeface="Arial" pitchFamily="34" charset="0"/>
            </a:endParaRPr>
          </a:p>
        </p:txBody>
      </p:sp>
      <p:sp>
        <p:nvSpPr>
          <p:cNvPr id="2" name="TextBox 1"/>
          <p:cNvSpPr txBox="1"/>
          <p:nvPr/>
        </p:nvSpPr>
        <p:spPr>
          <a:xfrm>
            <a:off x="228600" y="1054459"/>
            <a:ext cx="8806575" cy="5498741"/>
          </a:xfrm>
          <a:prstGeom prst="rect">
            <a:avLst/>
          </a:prstGeom>
          <a:noFill/>
        </p:spPr>
        <p:txBody>
          <a:bodyPr wrap="square" numCol="3" spcCol="91440" rtlCol="0">
            <a:noAutofit/>
          </a:bodyPr>
          <a:lstStyle/>
          <a:p>
            <a:r>
              <a:rPr lang="en-US" sz="1600" b="1" u="sng" dirty="0" smtClean="0">
                <a:solidFill>
                  <a:srgbClr val="0070C0"/>
                </a:solidFill>
              </a:rPr>
              <a:t>Town Contacts:</a:t>
            </a:r>
          </a:p>
          <a:p>
            <a:pPr marL="171450" indent="-171450">
              <a:buFont typeface="Arial" charset="0"/>
              <a:buChar char="•"/>
            </a:pPr>
            <a:r>
              <a:rPr lang="en-US" sz="1400" dirty="0" smtClean="0"/>
              <a:t>Hollis, NH</a:t>
            </a:r>
          </a:p>
          <a:p>
            <a:pPr marL="171450" indent="-171450">
              <a:buFont typeface="Arial" charset="0"/>
              <a:buChar char="•"/>
            </a:pPr>
            <a:r>
              <a:rPr lang="en-US" sz="1400" dirty="0" smtClean="0"/>
              <a:t>Merrimack, NH</a:t>
            </a:r>
          </a:p>
          <a:p>
            <a:endParaRPr lang="en-US" sz="1400" b="1" u="sng" dirty="0" smtClean="0"/>
          </a:p>
          <a:p>
            <a:r>
              <a:rPr lang="en-US" sz="1600" b="1" u="sng" dirty="0" smtClean="0">
                <a:solidFill>
                  <a:srgbClr val="0070C0"/>
                </a:solidFill>
              </a:rPr>
              <a:t>Project Outreach</a:t>
            </a:r>
            <a:r>
              <a:rPr lang="en-US" sz="1400" b="1" u="sng" dirty="0" smtClean="0">
                <a:solidFill>
                  <a:srgbClr val="0070C0"/>
                </a:solidFill>
              </a:rPr>
              <a:t>:</a:t>
            </a:r>
            <a:endParaRPr lang="en-US" sz="1400" b="1" u="sng" dirty="0">
              <a:solidFill>
                <a:srgbClr val="0070C0"/>
              </a:solidFill>
            </a:endParaRPr>
          </a:p>
          <a:p>
            <a:pPr marL="171450" indent="-171450">
              <a:buFont typeface="Arial" charset="0"/>
              <a:buChar char="•"/>
            </a:pPr>
            <a:r>
              <a:rPr lang="en-US" sz="1400" dirty="0" smtClean="0"/>
              <a:t>Governor </a:t>
            </a:r>
            <a:r>
              <a:rPr lang="en-US" sz="1400" dirty="0"/>
              <a:t>Maggie </a:t>
            </a:r>
            <a:r>
              <a:rPr lang="en-US" sz="1400" dirty="0" smtClean="0"/>
              <a:t>Hassan</a:t>
            </a:r>
          </a:p>
          <a:p>
            <a:pPr marL="171450" indent="-171450">
              <a:buFont typeface="Arial" charset="0"/>
              <a:buChar char="•"/>
            </a:pPr>
            <a:r>
              <a:rPr lang="en-US" sz="1400" dirty="0" smtClean="0"/>
              <a:t>Pam </a:t>
            </a:r>
            <a:r>
              <a:rPr lang="en-US" sz="1400" dirty="0"/>
              <a:t>Walsh, Governor’s Chief of </a:t>
            </a:r>
            <a:r>
              <a:rPr lang="en-US" sz="1400" dirty="0" smtClean="0"/>
              <a:t>Staff</a:t>
            </a:r>
          </a:p>
          <a:p>
            <a:pPr marL="171450" indent="-171450">
              <a:buFont typeface="Arial" charset="0"/>
              <a:buChar char="•"/>
            </a:pPr>
            <a:r>
              <a:rPr lang="en-US" sz="1400" dirty="0" smtClean="0"/>
              <a:t>Office of US Sen. Kelly </a:t>
            </a:r>
            <a:r>
              <a:rPr lang="en-US" sz="1400" dirty="0" err="1" smtClean="0"/>
              <a:t>Ayotte</a:t>
            </a:r>
            <a:endParaRPr lang="en-US" sz="1400" dirty="0" smtClean="0"/>
          </a:p>
          <a:p>
            <a:pPr marL="171450" indent="-171450">
              <a:buFont typeface="Arial" charset="0"/>
              <a:buChar char="•"/>
            </a:pPr>
            <a:r>
              <a:rPr lang="en-US" sz="1400" dirty="0" smtClean="0"/>
              <a:t>Office of  US Sen. Jeanne </a:t>
            </a:r>
            <a:r>
              <a:rPr lang="en-US" sz="1400" dirty="0" err="1" smtClean="0"/>
              <a:t>Shaheen</a:t>
            </a:r>
            <a:endParaRPr lang="en-US" sz="1400" dirty="0" smtClean="0"/>
          </a:p>
          <a:p>
            <a:pPr marL="171450" indent="-171450">
              <a:buFont typeface="Arial" charset="0"/>
              <a:buChar char="•"/>
            </a:pPr>
            <a:r>
              <a:rPr lang="en-US" sz="1400" dirty="0" smtClean="0"/>
              <a:t>Office of US Rep. Carol Shea Porter</a:t>
            </a:r>
          </a:p>
          <a:p>
            <a:pPr marL="171450" indent="-171450">
              <a:buFont typeface="Arial" charset="0"/>
              <a:buChar char="•"/>
            </a:pPr>
            <a:r>
              <a:rPr lang="en-US" sz="1400" dirty="0" smtClean="0"/>
              <a:t>Office of US Rep. Ann </a:t>
            </a:r>
            <a:r>
              <a:rPr lang="en-US" sz="1400" dirty="0" err="1" smtClean="0"/>
              <a:t>Kuster</a:t>
            </a:r>
            <a:endParaRPr lang="en-US" sz="1400" dirty="0" smtClean="0"/>
          </a:p>
          <a:p>
            <a:pPr marL="171450" indent="-171450">
              <a:buFont typeface="Arial" charset="0"/>
              <a:buChar char="•"/>
            </a:pPr>
            <a:r>
              <a:rPr lang="en-US" sz="1400" dirty="0" smtClean="0"/>
              <a:t>Meredith </a:t>
            </a:r>
            <a:r>
              <a:rPr lang="en-US" sz="1400" dirty="0"/>
              <a:t>Hatfield, Director of the Office of Energy and </a:t>
            </a:r>
            <a:r>
              <a:rPr lang="en-US" sz="1400" dirty="0" smtClean="0"/>
              <a:t>Planning</a:t>
            </a:r>
          </a:p>
          <a:p>
            <a:pPr marL="171450" indent="-171450">
              <a:buFont typeface="Arial" charset="0"/>
              <a:buChar char="•"/>
            </a:pPr>
            <a:r>
              <a:rPr lang="en-US" sz="1400" dirty="0" smtClean="0"/>
              <a:t>Amy </a:t>
            </a:r>
            <a:r>
              <a:rPr lang="en-US" sz="1400" dirty="0"/>
              <a:t>Ignatius, Chair of the Public Utilities Commission and Site Evaluation </a:t>
            </a:r>
            <a:r>
              <a:rPr lang="en-US" sz="1400" dirty="0" smtClean="0"/>
              <a:t>Committee</a:t>
            </a:r>
          </a:p>
          <a:p>
            <a:pPr marL="171450" indent="-171450">
              <a:buFont typeface="Arial" charset="0"/>
              <a:buChar char="•"/>
            </a:pPr>
            <a:r>
              <a:rPr lang="en-US" sz="1400" dirty="0" smtClean="0"/>
              <a:t>Tom </a:t>
            </a:r>
            <a:r>
              <a:rPr lang="en-US" sz="1400" dirty="0" err="1"/>
              <a:t>Burack</a:t>
            </a:r>
            <a:r>
              <a:rPr lang="en-US" sz="1400" dirty="0"/>
              <a:t>, Commissioner of Environmental </a:t>
            </a:r>
            <a:r>
              <a:rPr lang="en-US" sz="1400" dirty="0" smtClean="0"/>
              <a:t>Services</a:t>
            </a:r>
          </a:p>
          <a:p>
            <a:pPr marL="171450" indent="-171450">
              <a:buFont typeface="Arial" charset="0"/>
              <a:buChar char="•"/>
            </a:pPr>
            <a:r>
              <a:rPr lang="en-US" sz="1400" dirty="0" smtClean="0"/>
              <a:t>Jeff </a:t>
            </a:r>
            <a:r>
              <a:rPr lang="en-US" sz="1400" dirty="0"/>
              <a:t>Rose, Commissioner of Resources and Economic </a:t>
            </a:r>
            <a:r>
              <a:rPr lang="en-US" sz="1400" dirty="0" smtClean="0"/>
              <a:t>Development</a:t>
            </a:r>
          </a:p>
          <a:p>
            <a:pPr marL="171450" indent="-171450">
              <a:buFont typeface="Arial" charset="0"/>
              <a:buChar char="•"/>
            </a:pPr>
            <a:r>
              <a:rPr lang="en-US" sz="1400" dirty="0" smtClean="0"/>
              <a:t>Sen</a:t>
            </a:r>
            <a:r>
              <a:rPr lang="en-US" sz="1400" dirty="0"/>
              <a:t>. Chuck </a:t>
            </a:r>
            <a:r>
              <a:rPr lang="en-US" sz="1400" dirty="0" smtClean="0"/>
              <a:t>Morse, Senate President</a:t>
            </a:r>
          </a:p>
          <a:p>
            <a:pPr marL="171450" indent="-171450">
              <a:buFont typeface="Arial" charset="0"/>
              <a:buChar char="•"/>
            </a:pPr>
            <a:r>
              <a:rPr lang="en-US" sz="1400" dirty="0" smtClean="0"/>
              <a:t>Sen. Bob Odell</a:t>
            </a:r>
          </a:p>
          <a:p>
            <a:pPr marL="171450" indent="-171450">
              <a:buFont typeface="Arial" charset="0"/>
              <a:buChar char="•"/>
            </a:pPr>
            <a:r>
              <a:rPr lang="en-US" sz="1400" dirty="0" smtClean="0"/>
              <a:t>Sen</a:t>
            </a:r>
            <a:r>
              <a:rPr lang="en-US" sz="1400" dirty="0"/>
              <a:t>. Jeb </a:t>
            </a:r>
            <a:r>
              <a:rPr lang="en-US" sz="1400" dirty="0" smtClean="0"/>
              <a:t>Bradley</a:t>
            </a:r>
          </a:p>
          <a:p>
            <a:pPr marL="171450" indent="-171450">
              <a:buFont typeface="Arial" charset="0"/>
              <a:buChar char="•"/>
            </a:pPr>
            <a:r>
              <a:rPr lang="en-US" sz="1400" dirty="0" smtClean="0"/>
              <a:t>Sen</a:t>
            </a:r>
            <a:r>
              <a:rPr lang="en-US" sz="1400" dirty="0"/>
              <a:t>. Sharon </a:t>
            </a:r>
            <a:r>
              <a:rPr lang="en-US" sz="1400" dirty="0" smtClean="0"/>
              <a:t>Carson</a:t>
            </a:r>
          </a:p>
          <a:p>
            <a:pPr marL="171450" indent="-171450">
              <a:buFont typeface="Arial" charset="0"/>
              <a:buChar char="•"/>
            </a:pPr>
            <a:r>
              <a:rPr lang="en-US" sz="1400" dirty="0" smtClean="0"/>
              <a:t>Sen</a:t>
            </a:r>
            <a:r>
              <a:rPr lang="en-US" sz="1400" dirty="0"/>
              <a:t>. Sylvia </a:t>
            </a:r>
            <a:r>
              <a:rPr lang="en-US" sz="1400" dirty="0" smtClean="0"/>
              <a:t>Larsen, </a:t>
            </a:r>
            <a:r>
              <a:rPr lang="en-US" sz="1400" dirty="0"/>
              <a:t>Senate Minority </a:t>
            </a:r>
            <a:r>
              <a:rPr lang="en-US" sz="1400" dirty="0" smtClean="0"/>
              <a:t>Leader</a:t>
            </a:r>
          </a:p>
          <a:p>
            <a:pPr marL="171450" indent="-171450">
              <a:buFont typeface="Arial" charset="0"/>
              <a:buChar char="•"/>
            </a:pPr>
            <a:r>
              <a:rPr lang="en-US" sz="1400" dirty="0" smtClean="0"/>
              <a:t>Sen</a:t>
            </a:r>
            <a:r>
              <a:rPr lang="en-US" sz="1400" dirty="0"/>
              <a:t>. Molly </a:t>
            </a:r>
            <a:r>
              <a:rPr lang="en-US" sz="1400" dirty="0" smtClean="0"/>
              <a:t>Kelly</a:t>
            </a:r>
          </a:p>
          <a:p>
            <a:pPr marL="171450" indent="-171450" algn="just">
              <a:buFont typeface="Arial" charset="0"/>
              <a:buChar char="•"/>
            </a:pPr>
            <a:r>
              <a:rPr lang="en-US" sz="1400" dirty="0" smtClean="0"/>
              <a:t>Sen. John </a:t>
            </a:r>
            <a:r>
              <a:rPr lang="en-US" sz="1400" dirty="0" err="1" smtClean="0"/>
              <a:t>Rausche</a:t>
            </a:r>
            <a:endParaRPr lang="en-US" sz="1400" dirty="0" smtClean="0"/>
          </a:p>
          <a:p>
            <a:pPr marL="171450" indent="-171450">
              <a:buFont typeface="Arial" charset="0"/>
              <a:buChar char="•"/>
            </a:pPr>
            <a:r>
              <a:rPr lang="en-US" sz="1400" dirty="0" smtClean="0"/>
              <a:t>Sen</a:t>
            </a:r>
            <a:r>
              <a:rPr lang="en-US" sz="1400" dirty="0"/>
              <a:t>. Jeff </a:t>
            </a:r>
            <a:r>
              <a:rPr lang="en-US" sz="1400" dirty="0" smtClean="0"/>
              <a:t>Woodburn</a:t>
            </a:r>
          </a:p>
          <a:p>
            <a:pPr marL="171450" indent="-171450">
              <a:buFont typeface="Arial" charset="0"/>
              <a:buChar char="•"/>
            </a:pPr>
            <a:r>
              <a:rPr lang="en-US" sz="1400" dirty="0" smtClean="0"/>
              <a:t>Rep. </a:t>
            </a:r>
            <a:r>
              <a:rPr lang="en-US" sz="1400" dirty="0" err="1" smtClean="0"/>
              <a:t>Terie</a:t>
            </a:r>
            <a:r>
              <a:rPr lang="en-US" sz="1400" dirty="0" smtClean="0"/>
              <a:t> </a:t>
            </a:r>
            <a:r>
              <a:rPr lang="en-US" sz="1400" dirty="0" err="1" smtClean="0"/>
              <a:t>Norelli</a:t>
            </a:r>
            <a:r>
              <a:rPr lang="en-US" sz="1400" dirty="0" smtClean="0"/>
              <a:t>, </a:t>
            </a:r>
            <a:r>
              <a:rPr lang="en-US" sz="1400" dirty="0"/>
              <a:t>Speaker of the </a:t>
            </a:r>
            <a:r>
              <a:rPr lang="en-US" sz="1400" dirty="0" smtClean="0"/>
              <a:t>House</a:t>
            </a:r>
          </a:p>
          <a:p>
            <a:pPr marL="171450" indent="-171450">
              <a:buFont typeface="Arial" charset="0"/>
              <a:buChar char="•"/>
            </a:pPr>
            <a:r>
              <a:rPr lang="en-US" sz="1400" dirty="0" smtClean="0"/>
              <a:t>Rep. Steve </a:t>
            </a:r>
            <a:r>
              <a:rPr lang="en-US" sz="1400" dirty="0" err="1" smtClean="0"/>
              <a:t>Shurtleff</a:t>
            </a:r>
            <a:r>
              <a:rPr lang="en-US" sz="1400" dirty="0" smtClean="0"/>
              <a:t>, </a:t>
            </a:r>
            <a:r>
              <a:rPr lang="en-US" sz="1400" dirty="0"/>
              <a:t>House Majority </a:t>
            </a:r>
            <a:r>
              <a:rPr lang="en-US" sz="1400" dirty="0" smtClean="0"/>
              <a:t>Leader</a:t>
            </a:r>
          </a:p>
          <a:p>
            <a:pPr marL="171450" indent="-171450">
              <a:buFont typeface="Arial" charset="0"/>
              <a:buChar char="•"/>
            </a:pPr>
            <a:r>
              <a:rPr lang="en-US" sz="1400" dirty="0" smtClean="0"/>
              <a:t>Rep. Mary </a:t>
            </a:r>
            <a:r>
              <a:rPr lang="en-US" sz="1400" dirty="0"/>
              <a:t>Jane </a:t>
            </a:r>
            <a:r>
              <a:rPr lang="en-US" sz="1400" dirty="0" err="1" smtClean="0"/>
              <a:t>Walner</a:t>
            </a:r>
            <a:r>
              <a:rPr lang="en-US" sz="1400" dirty="0" smtClean="0"/>
              <a:t>, House </a:t>
            </a:r>
            <a:r>
              <a:rPr lang="en-US" sz="1400" dirty="0"/>
              <a:t>Finance Chair </a:t>
            </a:r>
            <a:endParaRPr lang="en-US" sz="1400" dirty="0" smtClean="0"/>
          </a:p>
          <a:p>
            <a:pPr marL="171450" indent="-171450">
              <a:buFont typeface="Arial" charset="0"/>
              <a:buChar char="•"/>
            </a:pPr>
            <a:r>
              <a:rPr lang="en-US" sz="1400" dirty="0" smtClean="0"/>
              <a:t>Rep. David </a:t>
            </a:r>
            <a:r>
              <a:rPr lang="en-US" sz="1400" dirty="0"/>
              <a:t>Borden, Chair, </a:t>
            </a:r>
            <a:r>
              <a:rPr lang="en-US" sz="1400" dirty="0" smtClean="0"/>
              <a:t>Science, Tech and Energy Committee</a:t>
            </a:r>
          </a:p>
          <a:p>
            <a:pPr marL="171450" indent="-171450">
              <a:buFont typeface="Arial" charset="0"/>
              <a:buChar char="•"/>
            </a:pPr>
            <a:r>
              <a:rPr lang="en-US" sz="1400" dirty="0" smtClean="0"/>
              <a:t>Rep. Charles </a:t>
            </a:r>
            <a:r>
              <a:rPr lang="en-US" sz="1400" dirty="0"/>
              <a:t>Townsend </a:t>
            </a:r>
            <a:endParaRPr lang="en-US" sz="1400" dirty="0" smtClean="0"/>
          </a:p>
          <a:p>
            <a:pPr marL="171450" indent="-171450">
              <a:buFont typeface="Arial" charset="0"/>
              <a:buChar char="•"/>
            </a:pPr>
            <a:r>
              <a:rPr lang="en-US" sz="1400" dirty="0" smtClean="0"/>
              <a:t>Rep. Jacqueline Cali-Pitts</a:t>
            </a:r>
          </a:p>
          <a:p>
            <a:pPr marL="171450" indent="-171450">
              <a:buFont typeface="Arial" charset="0"/>
              <a:buChar char="•"/>
            </a:pPr>
            <a:r>
              <a:rPr lang="en-US" sz="1400" dirty="0" smtClean="0"/>
              <a:t>Rep. Robert Intone</a:t>
            </a:r>
          </a:p>
          <a:p>
            <a:pPr marL="171450" indent="-171450">
              <a:buFont typeface="Arial" charset="0"/>
              <a:buChar char="•"/>
            </a:pPr>
            <a:r>
              <a:rPr lang="en-US" sz="1400" dirty="0" smtClean="0"/>
              <a:t>Rep. Beatriz Pastor</a:t>
            </a:r>
          </a:p>
          <a:p>
            <a:pPr marL="171450" indent="-171450">
              <a:buFont typeface="Arial" charset="0"/>
              <a:buChar char="•"/>
            </a:pPr>
            <a:r>
              <a:rPr lang="en-US" sz="1400" dirty="0" smtClean="0"/>
              <a:t>Rep. William Baber</a:t>
            </a:r>
          </a:p>
          <a:p>
            <a:pPr marL="171450" indent="-171450">
              <a:buFont typeface="Arial" charset="0"/>
              <a:buChar char="•"/>
            </a:pPr>
            <a:r>
              <a:rPr lang="en-US" sz="1400" dirty="0" smtClean="0"/>
              <a:t>Rep. Robert Backus</a:t>
            </a:r>
          </a:p>
          <a:p>
            <a:pPr marL="171450" indent="-171450">
              <a:buFont typeface="Arial" charset="0"/>
              <a:buChar char="•"/>
            </a:pPr>
            <a:r>
              <a:rPr lang="en-US" sz="1400" dirty="0" smtClean="0"/>
              <a:t>Rep. Kenneth Grossman</a:t>
            </a:r>
          </a:p>
          <a:p>
            <a:pPr marL="171450" indent="-171450">
              <a:buFont typeface="Arial" charset="0"/>
              <a:buChar char="•"/>
            </a:pPr>
            <a:r>
              <a:rPr lang="en-US" sz="1400" dirty="0" smtClean="0"/>
              <a:t>Rep. John Mann</a:t>
            </a:r>
          </a:p>
          <a:p>
            <a:pPr marL="171450" indent="-171450">
              <a:buFont typeface="Arial" charset="0"/>
              <a:buChar char="•"/>
            </a:pPr>
            <a:r>
              <a:rPr lang="en-US" sz="1400" dirty="0" smtClean="0"/>
              <a:t>Rep. Ian Raymond</a:t>
            </a:r>
          </a:p>
          <a:p>
            <a:pPr marL="171450" indent="-171450">
              <a:buFont typeface="Arial" charset="0"/>
              <a:buChar char="•"/>
            </a:pPr>
            <a:r>
              <a:rPr lang="en-US" sz="1400" dirty="0" smtClean="0"/>
              <a:t>Rep. Marjorie </a:t>
            </a:r>
            <a:r>
              <a:rPr lang="en-US" sz="1400" dirty="0" err="1" smtClean="0"/>
              <a:t>Shepardson</a:t>
            </a:r>
            <a:endParaRPr lang="en-US" sz="1400" dirty="0" smtClean="0"/>
          </a:p>
          <a:p>
            <a:pPr marL="171450" indent="-171450">
              <a:buFont typeface="Arial" charset="0"/>
              <a:buChar char="•"/>
            </a:pPr>
            <a:r>
              <a:rPr lang="en-US" sz="1400" dirty="0" smtClean="0"/>
              <a:t>Rep. Amanda Merrill</a:t>
            </a:r>
          </a:p>
          <a:p>
            <a:pPr marL="171450" indent="-171450">
              <a:buFont typeface="Arial" charset="0"/>
              <a:buChar char="•"/>
            </a:pPr>
            <a:r>
              <a:rPr lang="en-US" sz="1400" dirty="0" smtClean="0"/>
              <a:t>Rep. Larry Rappaport</a:t>
            </a:r>
          </a:p>
          <a:p>
            <a:pPr marL="171450" indent="-171450">
              <a:buFont typeface="Arial" charset="0"/>
              <a:buChar char="•"/>
            </a:pPr>
            <a:r>
              <a:rPr lang="en-US" sz="1400" dirty="0" smtClean="0"/>
              <a:t>Rep. Richard </a:t>
            </a:r>
            <a:r>
              <a:rPr lang="en-US" sz="1400" dirty="0" err="1"/>
              <a:t>LeVasseur</a:t>
            </a:r>
            <a:r>
              <a:rPr lang="en-US" sz="1400" dirty="0"/>
              <a:t> </a:t>
            </a:r>
            <a:endParaRPr lang="en-US" sz="1400" dirty="0" smtClean="0"/>
          </a:p>
          <a:p>
            <a:pPr marL="171450" indent="-171450">
              <a:buFont typeface="Arial" charset="0"/>
              <a:buChar char="•"/>
            </a:pPr>
            <a:r>
              <a:rPr lang="en-US" sz="1400" dirty="0" smtClean="0"/>
              <a:t>Rep. Lester Bradley</a:t>
            </a:r>
          </a:p>
          <a:p>
            <a:pPr marL="171450" indent="-171450">
              <a:buFont typeface="Arial" charset="0"/>
              <a:buChar char="•"/>
            </a:pPr>
            <a:r>
              <a:rPr lang="en-US" sz="1400" dirty="0" smtClean="0"/>
              <a:t>Rep. </a:t>
            </a:r>
            <a:r>
              <a:rPr lang="en-US" sz="1400" dirty="0" err="1" smtClean="0"/>
              <a:t>Aboul</a:t>
            </a:r>
            <a:r>
              <a:rPr lang="en-US" sz="1400" dirty="0" smtClean="0"/>
              <a:t> Khan</a:t>
            </a:r>
          </a:p>
          <a:p>
            <a:pPr marL="171450" indent="-171450">
              <a:buFont typeface="Arial" charset="0"/>
              <a:buChar char="•"/>
            </a:pPr>
            <a:r>
              <a:rPr lang="en-US" sz="1400" dirty="0" smtClean="0"/>
              <a:t>Rep. Herbert </a:t>
            </a:r>
            <a:r>
              <a:rPr lang="en-US" sz="1400" dirty="0" err="1" smtClean="0"/>
              <a:t>Vadney</a:t>
            </a:r>
            <a:endParaRPr lang="en-US" sz="1400" dirty="0" smtClean="0"/>
          </a:p>
          <a:p>
            <a:pPr marL="171450" indent="-171450">
              <a:buFont typeface="Arial" charset="0"/>
              <a:buChar char="•"/>
            </a:pPr>
            <a:r>
              <a:rPr lang="en-US" sz="1400" dirty="0" smtClean="0"/>
              <a:t>Rep. Harold Reilly</a:t>
            </a:r>
          </a:p>
          <a:p>
            <a:pPr marL="171450" indent="-171450">
              <a:buFont typeface="Arial" charset="0"/>
              <a:buChar char="•"/>
            </a:pPr>
            <a:r>
              <a:rPr lang="en-US" sz="1400" dirty="0" smtClean="0"/>
              <a:t>Rep. James Devine</a:t>
            </a:r>
          </a:p>
          <a:p>
            <a:pPr marL="171450" indent="-171450">
              <a:buFont typeface="Arial" charset="0"/>
              <a:buChar char="•"/>
            </a:pPr>
            <a:r>
              <a:rPr lang="en-US" sz="1400" dirty="0" smtClean="0"/>
              <a:t>Rep. David </a:t>
            </a:r>
            <a:r>
              <a:rPr lang="en-US" sz="1400" dirty="0" err="1" smtClean="0"/>
              <a:t>Murotake</a:t>
            </a:r>
            <a:endParaRPr lang="en-US" sz="1400" dirty="0" smtClean="0"/>
          </a:p>
          <a:p>
            <a:pPr marL="171450" indent="-171450">
              <a:buFont typeface="Arial" charset="0"/>
              <a:buChar char="•"/>
            </a:pPr>
            <a:r>
              <a:rPr lang="en-US" sz="1400" dirty="0" smtClean="0"/>
              <a:t>Rep. Mary </a:t>
            </a:r>
            <a:r>
              <a:rPr lang="en-US" sz="1400" dirty="0"/>
              <a:t>Griffin </a:t>
            </a:r>
            <a:endParaRPr lang="en-US" sz="1400" dirty="0" smtClean="0"/>
          </a:p>
          <a:p>
            <a:pPr marL="171450" indent="-171450">
              <a:buFont typeface="Arial" charset="0"/>
              <a:buChar char="•"/>
            </a:pPr>
            <a:r>
              <a:rPr lang="en-US" sz="1400" dirty="0" smtClean="0"/>
              <a:t>New Hampshire Business and Industry Association.</a:t>
            </a:r>
          </a:p>
        </p:txBody>
      </p:sp>
      <p:pic>
        <p:nvPicPr>
          <p:cNvPr id="1026" name="Picture 2" descr="http://upload.wikimedia.org/wikipedia/commons/thumb/a/aa/Seal_of_New_Hampshire.svg/258px-Seal_of_New_Hampshire.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1" y="4514850"/>
            <a:ext cx="1676400" cy="1669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8845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6"/>
          <p:cNvSpPr>
            <a:spLocks noGrp="1"/>
          </p:cNvSpPr>
          <p:nvPr>
            <p:ph type="sldNum" sz="quarter" idx="12"/>
          </p:nvPr>
        </p:nvSpPr>
        <p:spPr>
          <a:xfrm>
            <a:off x="76200" y="6416675"/>
            <a:ext cx="2133600" cy="365125"/>
          </a:xfrm>
        </p:spPr>
        <p:txBody>
          <a:bodyPr/>
          <a:lstStyle/>
          <a:p>
            <a:pPr algn="l"/>
            <a:fld id="{2DBBD174-8825-434A-B0EC-B4BFACB63E40}" type="slidenum">
              <a:rPr lang="en-US" smtClean="0"/>
              <a:pPr algn="l"/>
              <a:t>32</a:t>
            </a:fld>
            <a:endParaRPr lang="en-US" dirty="0"/>
          </a:p>
        </p:txBody>
      </p:sp>
      <p:pic>
        <p:nvPicPr>
          <p:cNvPr id="14" name="Picture 13" descr="H:\PICTURES\5-12-14- NEEP- Pepperell\5-12-14- Pepperell Presentatio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9664" b="6154"/>
          <a:stretch/>
        </p:blipFill>
        <p:spPr bwMode="auto">
          <a:xfrm>
            <a:off x="6411887" y="5044055"/>
            <a:ext cx="2410490" cy="16153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Kinder Morgan">
            <a:hlinkClick r:id="rId3"/>
          </p:cNvPr>
          <p:cNvPicPr>
            <a:picLocks noChangeAspect="1" noChangeArrowheads="1"/>
          </p:cNvPicPr>
          <p:nvPr/>
        </p:nvPicPr>
        <p:blipFill>
          <a:blip r:embed="rId4" cstate="print"/>
          <a:srcRect/>
          <a:stretch>
            <a:fillRect/>
          </a:stretch>
        </p:blipFill>
        <p:spPr bwMode="auto">
          <a:xfrm>
            <a:off x="6629400" y="6293550"/>
            <a:ext cx="2314575" cy="571500"/>
          </a:xfrm>
          <a:prstGeom prst="rect">
            <a:avLst/>
          </a:prstGeom>
          <a:noFill/>
          <a:ln w="9525">
            <a:noFill/>
            <a:miter lim="800000"/>
            <a:headEnd/>
            <a:tailEnd/>
          </a:ln>
        </p:spPr>
      </p:pic>
      <p:sp>
        <p:nvSpPr>
          <p:cNvPr id="11" name="Title 1"/>
          <p:cNvSpPr>
            <a:spLocks noGrp="1"/>
          </p:cNvSpPr>
          <p:nvPr>
            <p:ph type="title"/>
          </p:nvPr>
        </p:nvSpPr>
        <p:spPr>
          <a:xfrm>
            <a:off x="117401" y="152400"/>
            <a:ext cx="8839200" cy="762000"/>
          </a:xfrm>
          <a:solidFill>
            <a:srgbClr val="0070C0"/>
          </a:solidFill>
          <a:ln>
            <a:solidFill>
              <a:schemeClr val="bg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rtlCol="0">
            <a:normAutofit/>
          </a:bodyPr>
          <a:lstStyle/>
          <a:p>
            <a:pPr eaLnBrk="1" fontAlgn="auto" hangingPunct="1">
              <a:spcAft>
                <a:spcPts val="0"/>
              </a:spcAft>
              <a:defRPr/>
            </a:pPr>
            <a:r>
              <a:rPr lang="en-US" sz="4000" dirty="0" smtClean="0">
                <a:latin typeface="+mj-lt"/>
                <a:cs typeface="Arial" pitchFamily="34" charset="0"/>
              </a:rPr>
              <a:t>Project Presentations to Date</a:t>
            </a:r>
            <a:endParaRPr lang="en-US" sz="4000" dirty="0">
              <a:latin typeface="+mj-lt"/>
              <a:cs typeface="Arial" pitchFamily="34" charset="0"/>
            </a:endParaRPr>
          </a:p>
        </p:txBody>
      </p:sp>
      <p:pic>
        <p:nvPicPr>
          <p:cNvPr id="12" name="Picture 2" descr="H:\Presentation Pictures\Dracut Board of Selectmen 4-8-14 (2).JPG"/>
          <p:cNvPicPr>
            <a:picLocks noChangeAspect="1" noChangeArrowheads="1"/>
          </p:cNvPicPr>
          <p:nvPr/>
        </p:nvPicPr>
        <p:blipFill rotWithShape="1">
          <a:blip r:embed="rId5" cstate="print"/>
          <a:srcRect l="8749" t="18303" r="3433" b="8598"/>
          <a:stretch/>
        </p:blipFill>
        <p:spPr bwMode="auto">
          <a:xfrm>
            <a:off x="228600" y="5044055"/>
            <a:ext cx="3115293" cy="1615348"/>
          </a:xfrm>
          <a:prstGeom prst="rect">
            <a:avLst/>
          </a:prstGeom>
          <a:noFill/>
        </p:spPr>
      </p:pic>
      <p:sp>
        <p:nvSpPr>
          <p:cNvPr id="13" name="TextBox 12"/>
          <p:cNvSpPr txBox="1"/>
          <p:nvPr/>
        </p:nvSpPr>
        <p:spPr>
          <a:xfrm>
            <a:off x="0" y="1661785"/>
            <a:ext cx="9144000" cy="4662815"/>
          </a:xfrm>
          <a:prstGeom prst="rect">
            <a:avLst/>
          </a:prstGeom>
          <a:noFill/>
        </p:spPr>
        <p:txBody>
          <a:bodyPr wrap="square" numCol="2" rtlCol="0">
            <a:spAutoFit/>
          </a:bodyPr>
          <a:lstStyle/>
          <a:p>
            <a:pPr marL="285750" indent="-285750">
              <a:spcBef>
                <a:spcPts val="0"/>
              </a:spcBef>
              <a:buFont typeface="Arial" pitchFamily="34" charset="0"/>
              <a:buChar char="•"/>
            </a:pPr>
            <a:r>
              <a:rPr lang="en-US" sz="1000" b="1" dirty="0"/>
              <a:t>April </a:t>
            </a:r>
            <a:r>
              <a:rPr lang="en-US" sz="1000" b="1" dirty="0" smtClean="0"/>
              <a:t>7, 2014</a:t>
            </a:r>
            <a:r>
              <a:rPr lang="en-US" sz="1000" b="1" baseline="30000" dirty="0" smtClean="0"/>
              <a:t> </a:t>
            </a:r>
            <a:r>
              <a:rPr lang="en-US" sz="1000" dirty="0" smtClean="0"/>
              <a:t>: Montague (MA) Board of Selectmen</a:t>
            </a:r>
          </a:p>
          <a:p>
            <a:pPr marL="285750" indent="-285750">
              <a:spcBef>
                <a:spcPts val="0"/>
              </a:spcBef>
              <a:buFont typeface="Arial" pitchFamily="34" charset="0"/>
              <a:buChar char="•"/>
            </a:pPr>
            <a:r>
              <a:rPr lang="en-US" sz="1000" b="1" dirty="0" smtClean="0"/>
              <a:t>April 8, 2014</a:t>
            </a:r>
            <a:r>
              <a:rPr lang="en-US" sz="1000" dirty="0" smtClean="0"/>
              <a:t>: Dracut (MA) Board of Selectmen</a:t>
            </a:r>
          </a:p>
          <a:p>
            <a:pPr marL="285750" indent="-285750">
              <a:spcBef>
                <a:spcPts val="0"/>
              </a:spcBef>
              <a:buFont typeface="Arial" pitchFamily="34" charset="0"/>
              <a:buChar char="•"/>
            </a:pPr>
            <a:r>
              <a:rPr lang="en-US" sz="1000" b="1" dirty="0" smtClean="0"/>
              <a:t>April 9, 2014</a:t>
            </a:r>
            <a:r>
              <a:rPr lang="en-US" sz="1000" dirty="0" smtClean="0"/>
              <a:t>: Ashburnham (MA) Board of Selectmen</a:t>
            </a:r>
          </a:p>
          <a:p>
            <a:pPr marL="285750" indent="-285750">
              <a:spcBef>
                <a:spcPts val="0"/>
              </a:spcBef>
              <a:buFont typeface="Arial" pitchFamily="34" charset="0"/>
              <a:buChar char="•"/>
            </a:pPr>
            <a:r>
              <a:rPr lang="en-US" sz="1000" b="1" dirty="0" smtClean="0"/>
              <a:t>April 21, 2014</a:t>
            </a:r>
            <a:r>
              <a:rPr lang="en-US" sz="1000" dirty="0" smtClean="0"/>
              <a:t>: Hollis (NH) Public Meeting</a:t>
            </a:r>
          </a:p>
          <a:p>
            <a:pPr marL="285750" indent="-285750">
              <a:spcBef>
                <a:spcPts val="0"/>
              </a:spcBef>
              <a:buFont typeface="Arial" pitchFamily="34" charset="0"/>
              <a:buChar char="•"/>
            </a:pPr>
            <a:r>
              <a:rPr lang="en-US" sz="1000" b="1" dirty="0" smtClean="0"/>
              <a:t>April 22, 2014</a:t>
            </a:r>
            <a:r>
              <a:rPr lang="en-US" sz="1000" dirty="0" smtClean="0"/>
              <a:t>: Plainfield (MA) Board of Selectmen</a:t>
            </a:r>
          </a:p>
          <a:p>
            <a:pPr marL="285750" indent="-285750">
              <a:spcBef>
                <a:spcPts val="0"/>
              </a:spcBef>
              <a:buFont typeface="Arial" pitchFamily="34" charset="0"/>
              <a:buChar char="•"/>
            </a:pPr>
            <a:r>
              <a:rPr lang="en-US" sz="1000" b="1" dirty="0" smtClean="0"/>
              <a:t>April 23, 2014</a:t>
            </a:r>
            <a:r>
              <a:rPr lang="en-US" sz="1000" dirty="0" smtClean="0"/>
              <a:t>: Ashby (MA) Board of Selectmen </a:t>
            </a:r>
          </a:p>
          <a:p>
            <a:pPr marL="285750" indent="-285750">
              <a:spcBef>
                <a:spcPts val="0"/>
              </a:spcBef>
              <a:buFont typeface="Arial" pitchFamily="34" charset="0"/>
              <a:buChar char="•"/>
            </a:pPr>
            <a:r>
              <a:rPr lang="en-US" sz="1000" b="1" dirty="0" smtClean="0"/>
              <a:t>May 12, 2014: </a:t>
            </a:r>
            <a:r>
              <a:rPr lang="en-US" sz="1000" dirty="0" smtClean="0"/>
              <a:t>Pepperell (MA) Board of Selectmen</a:t>
            </a:r>
          </a:p>
          <a:p>
            <a:pPr marL="285750" indent="-285750">
              <a:spcBef>
                <a:spcPts val="0"/>
              </a:spcBef>
              <a:buFont typeface="Arial" pitchFamily="34" charset="0"/>
              <a:buChar char="•"/>
            </a:pPr>
            <a:r>
              <a:rPr lang="en-US" sz="1000" b="1" dirty="0" smtClean="0"/>
              <a:t>May 13, 2014</a:t>
            </a:r>
            <a:r>
              <a:rPr lang="en-US" sz="1000" dirty="0" smtClean="0"/>
              <a:t>: Warwick (MA) Public Meeting</a:t>
            </a:r>
          </a:p>
          <a:p>
            <a:pPr marL="285750" indent="-285750">
              <a:spcBef>
                <a:spcPts val="0"/>
              </a:spcBef>
              <a:buFont typeface="Arial" pitchFamily="34" charset="0"/>
              <a:buChar char="•"/>
            </a:pPr>
            <a:r>
              <a:rPr lang="en-US" sz="1000" b="1" dirty="0" smtClean="0"/>
              <a:t>May 14, 2014</a:t>
            </a:r>
            <a:r>
              <a:rPr lang="en-US" sz="1000" dirty="0" smtClean="0"/>
              <a:t>: Tyngsborough (MA) Board of Selectmen</a:t>
            </a:r>
          </a:p>
          <a:p>
            <a:pPr marL="285750" indent="-285750">
              <a:spcBef>
                <a:spcPts val="0"/>
              </a:spcBef>
              <a:buFont typeface="Arial" pitchFamily="34" charset="0"/>
              <a:buChar char="•"/>
            </a:pPr>
            <a:r>
              <a:rPr lang="en-US" sz="1000" b="1" dirty="0" smtClean="0"/>
              <a:t>June 4, 2014</a:t>
            </a:r>
            <a:r>
              <a:rPr lang="en-US" sz="1000" dirty="0" smtClean="0"/>
              <a:t>: Richmond (MA) Board of Selectmen</a:t>
            </a:r>
          </a:p>
          <a:p>
            <a:pPr marL="285750" indent="-285750">
              <a:spcBef>
                <a:spcPts val="0"/>
              </a:spcBef>
              <a:buFont typeface="Arial" pitchFamily="34" charset="0"/>
              <a:buChar char="•"/>
            </a:pPr>
            <a:r>
              <a:rPr lang="en-US" sz="1000" b="1" dirty="0" smtClean="0"/>
              <a:t>June 5, 2014: </a:t>
            </a:r>
            <a:r>
              <a:rPr lang="en-US" sz="1000" dirty="0" smtClean="0"/>
              <a:t>North Reading (MA) Board of Selectmen</a:t>
            </a:r>
          </a:p>
          <a:p>
            <a:pPr marL="285750" indent="-285750">
              <a:spcBef>
                <a:spcPts val="0"/>
              </a:spcBef>
              <a:buFont typeface="Arial" pitchFamily="34" charset="0"/>
              <a:buChar char="•"/>
            </a:pPr>
            <a:r>
              <a:rPr lang="en-US" sz="1000" b="1" dirty="0" smtClean="0"/>
              <a:t>June 23, 2014</a:t>
            </a:r>
            <a:r>
              <a:rPr lang="en-US" sz="1000" dirty="0" smtClean="0"/>
              <a:t>: Groton (MA) Board of Selectmen</a:t>
            </a:r>
            <a:endParaRPr lang="en-US" sz="1000" b="1" dirty="0"/>
          </a:p>
          <a:p>
            <a:pPr marL="285750" indent="-285750">
              <a:spcBef>
                <a:spcPts val="0"/>
              </a:spcBef>
              <a:buFont typeface="Arial" charset="0"/>
              <a:buChar char="•"/>
            </a:pPr>
            <a:r>
              <a:rPr lang="en-US" sz="1000" b="1" dirty="0" smtClean="0"/>
              <a:t>June 24, 2014: </a:t>
            </a:r>
            <a:r>
              <a:rPr lang="en-US" sz="1000" dirty="0" smtClean="0"/>
              <a:t>Tewksbury (MA) Board of Selectmen</a:t>
            </a:r>
          </a:p>
          <a:p>
            <a:pPr marL="285750" indent="-285750">
              <a:spcBef>
                <a:spcPts val="0"/>
              </a:spcBef>
              <a:buFont typeface="Arial" charset="0"/>
              <a:buChar char="•"/>
            </a:pPr>
            <a:r>
              <a:rPr lang="en-US" sz="1000" b="1" dirty="0" smtClean="0"/>
              <a:t>June 25, 2014: </a:t>
            </a:r>
            <a:r>
              <a:rPr lang="en-US" sz="1000" dirty="0" smtClean="0"/>
              <a:t>Townsend (MA) Board of Selectmen</a:t>
            </a:r>
          </a:p>
          <a:p>
            <a:pPr marL="285750" indent="-285750">
              <a:spcBef>
                <a:spcPts val="0"/>
              </a:spcBef>
              <a:buFont typeface="Arial" pitchFamily="34" charset="0"/>
              <a:buChar char="•"/>
            </a:pPr>
            <a:r>
              <a:rPr lang="en-US" sz="1000" b="1" dirty="0" smtClean="0"/>
              <a:t>June 26, 2014</a:t>
            </a:r>
            <a:r>
              <a:rPr lang="en-US" sz="1000" dirty="0" smtClean="0"/>
              <a:t>: Bolton (MA) Board of Selectmen</a:t>
            </a:r>
          </a:p>
          <a:p>
            <a:pPr marL="285750" indent="-285750">
              <a:spcBef>
                <a:spcPts val="0"/>
              </a:spcBef>
              <a:buFont typeface="Arial" pitchFamily="34" charset="0"/>
              <a:buChar char="•"/>
            </a:pPr>
            <a:r>
              <a:rPr lang="en-US" sz="1000" b="1" dirty="0" smtClean="0"/>
              <a:t>July 8, 2014: </a:t>
            </a:r>
            <a:r>
              <a:rPr lang="en-US" sz="1000" dirty="0" smtClean="0"/>
              <a:t>Erving (MA) Board of Selectmen</a:t>
            </a:r>
          </a:p>
          <a:p>
            <a:pPr marL="285750" indent="-285750">
              <a:spcBef>
                <a:spcPts val="0"/>
              </a:spcBef>
              <a:buFont typeface="Arial" pitchFamily="34" charset="0"/>
              <a:buChar char="•"/>
            </a:pPr>
            <a:r>
              <a:rPr lang="en-US" sz="1000" b="1" dirty="0" smtClean="0"/>
              <a:t>July 9, 2014: </a:t>
            </a:r>
            <a:r>
              <a:rPr lang="en-US" sz="1000" dirty="0" smtClean="0"/>
              <a:t>Andover (MA) Board of Selectmen</a:t>
            </a:r>
          </a:p>
          <a:p>
            <a:pPr marL="285750" indent="-285750">
              <a:spcBef>
                <a:spcPts val="0"/>
              </a:spcBef>
              <a:buFont typeface="Arial" pitchFamily="34" charset="0"/>
              <a:buChar char="•"/>
            </a:pPr>
            <a:r>
              <a:rPr lang="en-US" sz="1000" b="1" dirty="0" smtClean="0"/>
              <a:t>July 10, 2014: </a:t>
            </a:r>
            <a:r>
              <a:rPr lang="en-US" sz="1000" dirty="0" smtClean="0"/>
              <a:t>Wilmington (MA) Board of Selectmen</a:t>
            </a:r>
          </a:p>
          <a:p>
            <a:pPr marL="285750" indent="-285750">
              <a:spcBef>
                <a:spcPts val="0"/>
              </a:spcBef>
              <a:buFont typeface="Arial" pitchFamily="34" charset="0"/>
              <a:buChar char="•"/>
            </a:pPr>
            <a:r>
              <a:rPr lang="en-US" sz="1000" b="1" dirty="0" smtClean="0"/>
              <a:t>July 15, 2014: </a:t>
            </a:r>
            <a:r>
              <a:rPr lang="en-US" sz="1000" dirty="0" smtClean="0"/>
              <a:t>Lunenburg (MA) Board of Selectmen</a:t>
            </a:r>
          </a:p>
          <a:p>
            <a:pPr marL="285750" indent="-285750">
              <a:spcBef>
                <a:spcPts val="0"/>
              </a:spcBef>
              <a:buFont typeface="Arial" pitchFamily="34" charset="0"/>
              <a:buChar char="•"/>
            </a:pPr>
            <a:r>
              <a:rPr lang="en-US" sz="1000" b="1" dirty="0" smtClean="0"/>
              <a:t>July 22, 2014: </a:t>
            </a:r>
            <a:r>
              <a:rPr lang="en-US" sz="1000" dirty="0" smtClean="0"/>
              <a:t>Royalston (MA) Board of Selectmen</a:t>
            </a:r>
          </a:p>
          <a:p>
            <a:pPr marL="285750" indent="-285750">
              <a:spcBef>
                <a:spcPts val="0"/>
              </a:spcBef>
              <a:buFont typeface="Arial" pitchFamily="34" charset="0"/>
              <a:buChar char="•"/>
            </a:pPr>
            <a:r>
              <a:rPr lang="en-US" sz="1000" b="1" dirty="0" smtClean="0"/>
              <a:t>July 23, 2014: </a:t>
            </a:r>
            <a:r>
              <a:rPr lang="en-US" sz="1000" dirty="0" smtClean="0"/>
              <a:t>Berlin (MA) Board of Selectmen</a:t>
            </a:r>
          </a:p>
          <a:p>
            <a:pPr marL="285750" indent="-285750">
              <a:spcBef>
                <a:spcPts val="0"/>
              </a:spcBef>
              <a:buFont typeface="Arial" pitchFamily="34" charset="0"/>
              <a:buChar char="•"/>
            </a:pPr>
            <a:endParaRPr lang="en-US" sz="1000" b="1" dirty="0" smtClean="0"/>
          </a:p>
          <a:p>
            <a:pPr marL="285750" indent="-285750">
              <a:spcBef>
                <a:spcPts val="0"/>
              </a:spcBef>
              <a:buFont typeface="Arial" pitchFamily="34" charset="0"/>
              <a:buChar char="•"/>
            </a:pPr>
            <a:endParaRPr lang="en-US" sz="1000" b="1" dirty="0"/>
          </a:p>
          <a:p>
            <a:pPr marL="285750" indent="-285750">
              <a:spcBef>
                <a:spcPts val="0"/>
              </a:spcBef>
              <a:buFont typeface="Arial" pitchFamily="34" charset="0"/>
              <a:buChar char="•"/>
            </a:pPr>
            <a:endParaRPr lang="en-US" sz="1000" b="1" dirty="0" smtClean="0"/>
          </a:p>
          <a:p>
            <a:pPr marL="285750" indent="-285750">
              <a:spcBef>
                <a:spcPts val="0"/>
              </a:spcBef>
              <a:buFont typeface="Arial" pitchFamily="34" charset="0"/>
              <a:buChar char="•"/>
            </a:pPr>
            <a:endParaRPr lang="en-US" sz="1000" b="1" dirty="0"/>
          </a:p>
          <a:p>
            <a:pPr marL="285750" indent="-285750">
              <a:spcBef>
                <a:spcPts val="0"/>
              </a:spcBef>
              <a:buFont typeface="Arial" pitchFamily="34" charset="0"/>
              <a:buChar char="•"/>
            </a:pPr>
            <a:endParaRPr lang="en-US" sz="1000" b="1" dirty="0" smtClean="0"/>
          </a:p>
          <a:p>
            <a:pPr marL="285750" indent="-285750">
              <a:spcBef>
                <a:spcPts val="0"/>
              </a:spcBef>
              <a:buFont typeface="Arial" pitchFamily="34" charset="0"/>
              <a:buChar char="•"/>
            </a:pPr>
            <a:endParaRPr lang="en-US" sz="1000" b="1" dirty="0"/>
          </a:p>
          <a:p>
            <a:pPr marL="285750" indent="-285750">
              <a:spcBef>
                <a:spcPts val="0"/>
              </a:spcBef>
              <a:buFont typeface="Arial" pitchFamily="34" charset="0"/>
              <a:buChar char="•"/>
            </a:pPr>
            <a:endParaRPr lang="en-US" sz="1000" b="1" dirty="0" smtClean="0"/>
          </a:p>
          <a:p>
            <a:pPr marL="285750" indent="-285750">
              <a:spcBef>
                <a:spcPts val="0"/>
              </a:spcBef>
              <a:buFont typeface="Arial" pitchFamily="34" charset="0"/>
              <a:buChar char="•"/>
            </a:pPr>
            <a:endParaRPr lang="en-US" sz="1000" b="1" dirty="0"/>
          </a:p>
          <a:p>
            <a:pPr marL="285750" indent="-285750">
              <a:spcBef>
                <a:spcPts val="0"/>
              </a:spcBef>
              <a:buFont typeface="Arial" pitchFamily="34" charset="0"/>
              <a:buChar char="•"/>
            </a:pPr>
            <a:r>
              <a:rPr lang="en-US" sz="1000" b="1" dirty="0" smtClean="0"/>
              <a:t>July 24, 2014: </a:t>
            </a:r>
            <a:r>
              <a:rPr lang="en-US" sz="1000" dirty="0" smtClean="0"/>
              <a:t>Shelburne (MA) Board of Selectmen</a:t>
            </a:r>
          </a:p>
          <a:p>
            <a:pPr marL="285750" indent="-285750">
              <a:spcBef>
                <a:spcPts val="0"/>
              </a:spcBef>
              <a:buFont typeface="Arial" pitchFamily="34" charset="0"/>
              <a:buChar char="•"/>
            </a:pPr>
            <a:r>
              <a:rPr lang="en-US" sz="1000" b="1" dirty="0" smtClean="0"/>
              <a:t>July 24, 2014: </a:t>
            </a:r>
            <a:r>
              <a:rPr lang="en-US" sz="1000" dirty="0" smtClean="0"/>
              <a:t>Franklin Regional Council of Governments (MA)</a:t>
            </a:r>
          </a:p>
          <a:p>
            <a:pPr marL="285750" indent="-285750">
              <a:spcBef>
                <a:spcPts val="0"/>
              </a:spcBef>
              <a:buFont typeface="Arial" pitchFamily="34" charset="0"/>
              <a:buChar char="•"/>
            </a:pPr>
            <a:r>
              <a:rPr lang="en-US" sz="1000" b="1" dirty="0" smtClean="0"/>
              <a:t>August 5, 2014: </a:t>
            </a:r>
            <a:r>
              <a:rPr lang="en-US" sz="1000" dirty="0" smtClean="0"/>
              <a:t>Nashoba Valley Chamber of Commerce (MA)</a:t>
            </a:r>
          </a:p>
          <a:p>
            <a:pPr marL="285750" indent="-285750">
              <a:spcBef>
                <a:spcPts val="0"/>
              </a:spcBef>
              <a:buFont typeface="Arial" pitchFamily="34" charset="0"/>
              <a:buChar char="•"/>
            </a:pPr>
            <a:r>
              <a:rPr lang="en-US" sz="1000" b="1" dirty="0" smtClean="0"/>
              <a:t>August 12, 2014: </a:t>
            </a:r>
            <a:r>
              <a:rPr lang="en-US" sz="1000" dirty="0" smtClean="0"/>
              <a:t>Athol (MA) Board of Selectmen</a:t>
            </a:r>
          </a:p>
          <a:p>
            <a:pPr marL="285750" indent="-285750">
              <a:spcBef>
                <a:spcPts val="0"/>
              </a:spcBef>
              <a:buFont typeface="Arial" pitchFamily="34" charset="0"/>
              <a:buChar char="•"/>
            </a:pPr>
            <a:r>
              <a:rPr lang="en-US" sz="1000" b="1" dirty="0" smtClean="0"/>
              <a:t>August 14, 2014: </a:t>
            </a:r>
            <a:r>
              <a:rPr lang="en-US" sz="1000" dirty="0" smtClean="0"/>
              <a:t>Washington (MA) Board of Selectmen.</a:t>
            </a:r>
          </a:p>
          <a:p>
            <a:pPr marL="285750" indent="-285750">
              <a:spcBef>
                <a:spcPts val="0"/>
              </a:spcBef>
              <a:buFont typeface="Arial" pitchFamily="34" charset="0"/>
              <a:buChar char="•"/>
            </a:pPr>
            <a:r>
              <a:rPr lang="en-US" sz="1000" b="1" dirty="0" smtClean="0"/>
              <a:t>August 18, 2014: </a:t>
            </a:r>
            <a:r>
              <a:rPr lang="en-US" sz="1000" dirty="0" smtClean="0"/>
              <a:t>Boylston (MA) Board of Selectmen</a:t>
            </a:r>
          </a:p>
          <a:p>
            <a:pPr marL="285750" indent="-285750">
              <a:spcBef>
                <a:spcPts val="0"/>
              </a:spcBef>
              <a:buFont typeface="Arial" pitchFamily="34" charset="0"/>
              <a:buChar char="•"/>
            </a:pPr>
            <a:r>
              <a:rPr lang="en-US" sz="1000" b="1" dirty="0" smtClean="0"/>
              <a:t>August 19, 2014:</a:t>
            </a:r>
            <a:r>
              <a:rPr lang="en-US" sz="1000" dirty="0" smtClean="0"/>
              <a:t> Northfield (MA) Board of Selectmen</a:t>
            </a:r>
          </a:p>
          <a:p>
            <a:pPr marL="285750" indent="-285750">
              <a:spcBef>
                <a:spcPts val="0"/>
              </a:spcBef>
              <a:buFont typeface="Arial" pitchFamily="34" charset="0"/>
              <a:buChar char="•"/>
            </a:pPr>
            <a:r>
              <a:rPr lang="en-US" sz="1000" b="1" dirty="0"/>
              <a:t>August 20, 2014: </a:t>
            </a:r>
            <a:r>
              <a:rPr lang="en-US" sz="1000" dirty="0"/>
              <a:t>Northern Middlesex Council of Governments (MA)</a:t>
            </a:r>
          </a:p>
          <a:p>
            <a:pPr marL="285750" indent="-285750">
              <a:spcBef>
                <a:spcPts val="0"/>
              </a:spcBef>
              <a:buFont typeface="Arial" pitchFamily="34" charset="0"/>
              <a:buChar char="•"/>
            </a:pPr>
            <a:r>
              <a:rPr lang="en-US" sz="1000" b="1" dirty="0"/>
              <a:t>August 26, 2014: </a:t>
            </a:r>
            <a:r>
              <a:rPr lang="en-US" sz="1000" dirty="0"/>
              <a:t>Dalton </a:t>
            </a:r>
            <a:r>
              <a:rPr lang="en-US" sz="1000" dirty="0" smtClean="0"/>
              <a:t>Board of Selectmen (MA)</a:t>
            </a:r>
            <a:endParaRPr lang="en-US" sz="1000" dirty="0"/>
          </a:p>
          <a:p>
            <a:pPr marL="285750" indent="-285750">
              <a:spcBef>
                <a:spcPts val="0"/>
              </a:spcBef>
              <a:buFont typeface="Arial" pitchFamily="34" charset="0"/>
              <a:buChar char="•"/>
            </a:pPr>
            <a:r>
              <a:rPr lang="en-US" sz="1000" b="1" dirty="0"/>
              <a:t>Sept. 2, 2014:</a:t>
            </a:r>
            <a:r>
              <a:rPr lang="en-US" sz="1000" dirty="0"/>
              <a:t> </a:t>
            </a:r>
            <a:r>
              <a:rPr lang="en-US" sz="1000" dirty="0" smtClean="0"/>
              <a:t>Dunstable Board of Selectmen </a:t>
            </a:r>
            <a:r>
              <a:rPr lang="en-US" sz="1000" dirty="0"/>
              <a:t>(MA</a:t>
            </a:r>
            <a:r>
              <a:rPr lang="en-US" sz="1000" dirty="0" smtClean="0"/>
              <a:t>)</a:t>
            </a:r>
          </a:p>
          <a:p>
            <a:pPr marL="285750" indent="-285750">
              <a:spcBef>
                <a:spcPts val="0"/>
              </a:spcBef>
              <a:buFont typeface="Arial" pitchFamily="34" charset="0"/>
              <a:buChar char="•"/>
            </a:pPr>
            <a:r>
              <a:rPr lang="en-US" sz="1000" b="1" dirty="0" smtClean="0"/>
              <a:t>Sept. 16, 2014: </a:t>
            </a:r>
            <a:r>
              <a:rPr lang="en-US" sz="1000" dirty="0" smtClean="0"/>
              <a:t>Western Mass. EDC</a:t>
            </a:r>
          </a:p>
          <a:p>
            <a:pPr marL="285750" indent="-285750">
              <a:spcBef>
                <a:spcPts val="0"/>
              </a:spcBef>
              <a:buFont typeface="Arial" pitchFamily="34" charset="0"/>
              <a:buChar char="•"/>
            </a:pPr>
            <a:r>
              <a:rPr lang="en-US" sz="1000" b="1" dirty="0" smtClean="0"/>
              <a:t>Sept. 17, 2014</a:t>
            </a:r>
            <a:r>
              <a:rPr lang="en-US" sz="1000" dirty="0" smtClean="0"/>
              <a:t>: Lenox Garden Club (MA)</a:t>
            </a:r>
          </a:p>
          <a:p>
            <a:pPr marL="285750" indent="-285750">
              <a:spcBef>
                <a:spcPts val="0"/>
              </a:spcBef>
              <a:buFont typeface="Arial" pitchFamily="34" charset="0"/>
              <a:buChar char="•"/>
            </a:pPr>
            <a:r>
              <a:rPr lang="en-US" sz="1000" b="1" dirty="0" smtClean="0"/>
              <a:t>Sept. 18, 2014</a:t>
            </a:r>
            <a:r>
              <a:rPr lang="en-US" sz="1000" i="1" dirty="0" smtClean="0"/>
              <a:t>: </a:t>
            </a:r>
            <a:r>
              <a:rPr lang="en-US" sz="1000" dirty="0" smtClean="0"/>
              <a:t>Berkshire Regional Planning Commission (MA)</a:t>
            </a:r>
          </a:p>
          <a:p>
            <a:pPr marL="285750" indent="-285750">
              <a:spcBef>
                <a:spcPts val="0"/>
              </a:spcBef>
              <a:buFont typeface="Arial" pitchFamily="34" charset="0"/>
              <a:buChar char="•"/>
            </a:pPr>
            <a:r>
              <a:rPr lang="en-US" sz="1000" b="1" dirty="0" smtClean="0"/>
              <a:t>Sept. 30, 2014</a:t>
            </a:r>
            <a:r>
              <a:rPr lang="en-US" sz="1000" dirty="0" smtClean="0"/>
              <a:t>: Pittsfield City Council (MA)</a:t>
            </a:r>
          </a:p>
          <a:p>
            <a:pPr marL="285750" indent="-285750">
              <a:spcBef>
                <a:spcPts val="0"/>
              </a:spcBef>
              <a:buFont typeface="Arial" pitchFamily="34" charset="0"/>
              <a:buChar char="•"/>
            </a:pPr>
            <a:r>
              <a:rPr lang="en-US" sz="1000" b="1" dirty="0" smtClean="0"/>
              <a:t>Oct. 1, 2014: </a:t>
            </a:r>
            <a:r>
              <a:rPr lang="en-US" sz="1000" dirty="0" smtClean="0"/>
              <a:t>Northborough (MA)</a:t>
            </a:r>
          </a:p>
          <a:p>
            <a:pPr marL="285750" indent="-285750">
              <a:spcBef>
                <a:spcPts val="0"/>
              </a:spcBef>
              <a:buFont typeface="Arial" pitchFamily="34" charset="0"/>
              <a:buChar char="•"/>
            </a:pPr>
            <a:r>
              <a:rPr lang="en-US" sz="1000" b="1" dirty="0" smtClean="0"/>
              <a:t>Oct. 1, 2014: </a:t>
            </a:r>
            <a:r>
              <a:rPr lang="en-US" sz="1000" dirty="0" smtClean="0"/>
              <a:t>Dracut &amp; Tyngsborough Town Presentation (MA)</a:t>
            </a:r>
          </a:p>
          <a:p>
            <a:pPr marL="285750" indent="-285750">
              <a:spcBef>
                <a:spcPts val="0"/>
              </a:spcBef>
              <a:buFont typeface="Arial" pitchFamily="34" charset="0"/>
              <a:buChar char="•"/>
            </a:pPr>
            <a:r>
              <a:rPr lang="en-US" sz="1000" b="1" dirty="0" smtClean="0"/>
              <a:t>Oct. 6, 2014: </a:t>
            </a:r>
            <a:r>
              <a:rPr lang="en-US" sz="1000" dirty="0" smtClean="0"/>
              <a:t>Winchendon Select Board (MA)</a:t>
            </a:r>
          </a:p>
          <a:p>
            <a:pPr marL="285750" indent="-285750">
              <a:spcBef>
                <a:spcPts val="0"/>
              </a:spcBef>
              <a:buFont typeface="Arial" pitchFamily="34" charset="0"/>
              <a:buChar char="•"/>
            </a:pPr>
            <a:r>
              <a:rPr lang="en-US" sz="1000" b="1" dirty="0" smtClean="0"/>
              <a:t>Oct. 8, 2014: </a:t>
            </a:r>
            <a:r>
              <a:rPr lang="en-US" sz="1000" dirty="0" smtClean="0"/>
              <a:t>Salem, NH Select Board</a:t>
            </a:r>
          </a:p>
          <a:p>
            <a:pPr marL="285750" indent="-285750">
              <a:spcBef>
                <a:spcPts val="0"/>
              </a:spcBef>
              <a:buFont typeface="Arial" pitchFamily="34" charset="0"/>
              <a:buChar char="•"/>
            </a:pPr>
            <a:r>
              <a:rPr lang="en-US" sz="1000" b="1" dirty="0" smtClean="0"/>
              <a:t>Oct. 30, 2014: </a:t>
            </a:r>
            <a:r>
              <a:rPr lang="en-US" sz="1000" dirty="0" smtClean="0"/>
              <a:t>Columbia County, NY </a:t>
            </a:r>
          </a:p>
          <a:p>
            <a:pPr marL="285750" indent="-285750">
              <a:spcBef>
                <a:spcPts val="0"/>
              </a:spcBef>
              <a:buFont typeface="Arial" pitchFamily="34" charset="0"/>
              <a:buChar char="•"/>
            </a:pPr>
            <a:r>
              <a:rPr lang="en-US" sz="1000" b="1" dirty="0" smtClean="0"/>
              <a:t>Oct. 30, 2014: </a:t>
            </a:r>
            <a:r>
              <a:rPr lang="en-US" sz="1000" dirty="0" smtClean="0"/>
              <a:t>Berkshire Chamber of Commerce</a:t>
            </a:r>
          </a:p>
          <a:p>
            <a:pPr marL="285750" indent="-285750">
              <a:spcBef>
                <a:spcPts val="0"/>
              </a:spcBef>
              <a:buFont typeface="Arial" pitchFamily="34" charset="0"/>
              <a:buChar char="•"/>
            </a:pPr>
            <a:r>
              <a:rPr lang="en-US" sz="1000" b="1" dirty="0" smtClean="0"/>
              <a:t>Nov. 21, 2014: </a:t>
            </a:r>
            <a:r>
              <a:rPr lang="en-US" sz="1000" dirty="0" smtClean="0"/>
              <a:t>Sanford, NY Town Board</a:t>
            </a:r>
            <a:endParaRPr lang="en-US" sz="1000" dirty="0"/>
          </a:p>
          <a:p>
            <a:pPr marL="285750" indent="-285750">
              <a:spcBef>
                <a:spcPts val="0"/>
              </a:spcBef>
              <a:buFont typeface="Arial" pitchFamily="34" charset="0"/>
              <a:buChar char="•"/>
            </a:pPr>
            <a:endParaRPr lang="en-US" sz="1300" dirty="0" smtClean="0"/>
          </a:p>
        </p:txBody>
      </p:sp>
      <p:pic>
        <p:nvPicPr>
          <p:cNvPr id="10" name="Picture 2" descr="Tennessee Gas Pipeline forum 2014"/>
          <p:cNvPicPr>
            <a:picLocks noChangeAspect="1" noChangeArrowheads="1"/>
          </p:cNvPicPr>
          <p:nvPr/>
        </p:nvPicPr>
        <p:blipFill rotWithShape="1">
          <a:blip r:embed="rId6">
            <a:extLst>
              <a:ext uri="{28A0092B-C50C-407E-A947-70E740481C1C}">
                <a14:useLocalDpi xmlns:a14="http://schemas.microsoft.com/office/drawing/2010/main" val="0"/>
              </a:ext>
            </a:extLst>
          </a:blip>
          <a:srcRect t="8432" b="4326"/>
          <a:stretch/>
        </p:blipFill>
        <p:spPr bwMode="auto">
          <a:xfrm>
            <a:off x="3495117" y="5044056"/>
            <a:ext cx="2779610" cy="16153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 y="990600"/>
            <a:ext cx="8593777" cy="646331"/>
          </a:xfrm>
          <a:prstGeom prst="rect">
            <a:avLst/>
          </a:prstGeom>
          <a:noFill/>
        </p:spPr>
        <p:txBody>
          <a:bodyPr wrap="square" rtlCol="0">
            <a:spAutoFit/>
          </a:bodyPr>
          <a:lstStyle/>
          <a:p>
            <a:pPr algn="ctr"/>
            <a:r>
              <a:rPr lang="en-US" sz="1600" b="1" dirty="0" smtClean="0">
                <a:solidFill>
                  <a:srgbClr val="0070C0"/>
                </a:solidFill>
              </a:rPr>
              <a:t>We have conducted </a:t>
            </a:r>
            <a:r>
              <a:rPr lang="en-US" b="1" u="sng" dirty="0" smtClean="0">
                <a:solidFill>
                  <a:srgbClr val="0070C0"/>
                </a:solidFill>
              </a:rPr>
              <a:t>42</a:t>
            </a:r>
            <a:r>
              <a:rPr lang="en-US" sz="1600" b="1" dirty="0" smtClean="0">
                <a:solidFill>
                  <a:srgbClr val="0070C0"/>
                </a:solidFill>
              </a:rPr>
              <a:t> public project presentations to impacted towns, counties and community groups. Over </a:t>
            </a:r>
            <a:r>
              <a:rPr lang="en-US" b="1" u="sng" dirty="0" smtClean="0">
                <a:solidFill>
                  <a:srgbClr val="0070C0"/>
                </a:solidFill>
              </a:rPr>
              <a:t>4,100</a:t>
            </a:r>
            <a:r>
              <a:rPr lang="en-US" sz="1600" b="1" dirty="0" smtClean="0">
                <a:solidFill>
                  <a:srgbClr val="0070C0"/>
                </a:solidFill>
              </a:rPr>
              <a:t> people have attended these presentations.</a:t>
            </a:r>
            <a:endParaRPr lang="en-US" sz="1600" b="1" dirty="0">
              <a:solidFill>
                <a:srgbClr val="0070C0"/>
              </a:solidFill>
            </a:endParaRPr>
          </a:p>
        </p:txBody>
      </p:sp>
    </p:spTree>
    <p:extLst>
      <p:ext uri="{BB962C8B-B14F-4D97-AF65-F5344CB8AC3E}">
        <p14:creationId xmlns:p14="http://schemas.microsoft.com/office/powerpoint/2010/main" val="3307238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3" descr="D:\NEUP Photos\Milford Beach Photos\IMG_038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260" t="24714" r="17670" b="26335"/>
          <a:stretch/>
        </p:blipFill>
        <p:spPr bwMode="auto">
          <a:xfrm>
            <a:off x="4966855" y="1058882"/>
            <a:ext cx="3970789" cy="1989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117401" y="152400"/>
            <a:ext cx="8839200" cy="762000"/>
          </a:xfrm>
          <a:solidFill>
            <a:srgbClr val="0070C0"/>
          </a:solidFill>
          <a:ln>
            <a:solidFill>
              <a:schemeClr val="bg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rtlCol="0">
            <a:normAutofit/>
          </a:bodyPr>
          <a:lstStyle/>
          <a:p>
            <a:pPr eaLnBrk="1" fontAlgn="auto" hangingPunct="1">
              <a:spcAft>
                <a:spcPts val="0"/>
              </a:spcAft>
              <a:defRPr/>
            </a:pPr>
            <a:r>
              <a:rPr lang="en-US" sz="4000" dirty="0" smtClean="0">
                <a:latin typeface="+mj-lt"/>
                <a:cs typeface="Arial" pitchFamily="34" charset="0"/>
              </a:rPr>
              <a:t>Kinder Morgan in the Community  </a:t>
            </a:r>
            <a:endParaRPr lang="en-US" sz="4000" dirty="0">
              <a:latin typeface="+mj-lt"/>
              <a:cs typeface="Arial" pitchFamily="34" charset="0"/>
            </a:endParaRPr>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7832" y="6265336"/>
            <a:ext cx="2309813"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descr="I:\Photos\DVSD Arbor Day Phot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54" t="31624" r="5589" b="8539"/>
          <a:stretch/>
        </p:blipFill>
        <p:spPr bwMode="auto">
          <a:xfrm>
            <a:off x="1523999" y="4902973"/>
            <a:ext cx="3326677" cy="17264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61906" y="3047999"/>
            <a:ext cx="3975738" cy="661720"/>
          </a:xfrm>
          <a:prstGeom prst="rect">
            <a:avLst/>
          </a:prstGeom>
          <a:noFill/>
        </p:spPr>
        <p:txBody>
          <a:bodyPr wrap="square" rtlCol="0">
            <a:spAutoFit/>
          </a:bodyPr>
          <a:lstStyle/>
          <a:p>
            <a:pPr algn="ctr"/>
            <a:r>
              <a:rPr lang="en-US" sz="1200" dirty="0" smtClean="0"/>
              <a:t>In 2013, Tennessee Gas Pipeline donated to the Milford Beach in the Delaware Gap National Recreation Area to keep it open for the summer</a:t>
            </a:r>
            <a:r>
              <a:rPr lang="en-US" sz="1300" dirty="0" smtClean="0"/>
              <a:t>.</a:t>
            </a:r>
            <a:endParaRPr lang="en-US" sz="1300" dirty="0"/>
          </a:p>
        </p:txBody>
      </p:sp>
      <p:sp>
        <p:nvSpPr>
          <p:cNvPr id="12" name="TextBox 11"/>
          <p:cNvSpPr txBox="1"/>
          <p:nvPr/>
        </p:nvSpPr>
        <p:spPr>
          <a:xfrm>
            <a:off x="4966855" y="5754469"/>
            <a:ext cx="3994540" cy="646331"/>
          </a:xfrm>
          <a:prstGeom prst="rect">
            <a:avLst/>
          </a:prstGeom>
          <a:noFill/>
        </p:spPr>
        <p:txBody>
          <a:bodyPr wrap="square" rtlCol="0">
            <a:spAutoFit/>
          </a:bodyPr>
          <a:lstStyle/>
          <a:p>
            <a:pPr algn="ctr"/>
            <a:r>
              <a:rPr lang="en-US" sz="1200" dirty="0"/>
              <a:t>In </a:t>
            </a:r>
            <a:r>
              <a:rPr lang="en-US" sz="1200" dirty="0" smtClean="0"/>
              <a:t>cooperation with </a:t>
            </a:r>
            <a:r>
              <a:rPr lang="en-US" sz="1200" dirty="0"/>
              <a:t>the Berkshire Natural Resource Council, </a:t>
            </a:r>
            <a:r>
              <a:rPr lang="en-US" sz="1200" dirty="0" smtClean="0"/>
              <a:t>Tennessee Gas Pipeline provided funding for the Olivia’s </a:t>
            </a:r>
            <a:r>
              <a:rPr lang="en-US" sz="1200" dirty="0"/>
              <a:t>Overlook near Lenox, MA.</a:t>
            </a:r>
          </a:p>
        </p:txBody>
      </p:sp>
      <p:sp>
        <p:nvSpPr>
          <p:cNvPr id="13" name="TextBox 12"/>
          <p:cNvSpPr txBox="1"/>
          <p:nvPr/>
        </p:nvSpPr>
        <p:spPr>
          <a:xfrm>
            <a:off x="92033" y="5029092"/>
            <a:ext cx="1431965" cy="1446550"/>
          </a:xfrm>
          <a:prstGeom prst="rect">
            <a:avLst/>
          </a:prstGeom>
          <a:noFill/>
        </p:spPr>
        <p:txBody>
          <a:bodyPr wrap="square" rtlCol="0">
            <a:spAutoFit/>
          </a:bodyPr>
          <a:lstStyle/>
          <a:p>
            <a:pPr algn="ctr"/>
            <a:r>
              <a:rPr lang="en-US" sz="1100" dirty="0" smtClean="0"/>
              <a:t>In 2013, Kinder Morgan donated 3,000 tree saplings to elementary schools in seven counties across NJ and PA to celebrate Arbor Day.</a:t>
            </a:r>
            <a:endParaRPr lang="en-US" sz="1100" dirty="0"/>
          </a:p>
        </p:txBody>
      </p:sp>
      <p:pic>
        <p:nvPicPr>
          <p:cNvPr id="102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3864" r="15749" b="26878"/>
          <a:stretch/>
        </p:blipFill>
        <p:spPr bwMode="auto">
          <a:xfrm>
            <a:off x="1401117" y="1079077"/>
            <a:ext cx="3399483" cy="1793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8600" y="1066412"/>
            <a:ext cx="1172517" cy="1754326"/>
          </a:xfrm>
          <a:prstGeom prst="rect">
            <a:avLst/>
          </a:prstGeom>
          <a:noFill/>
        </p:spPr>
        <p:txBody>
          <a:bodyPr wrap="square" rtlCol="0">
            <a:spAutoFit/>
          </a:bodyPr>
          <a:lstStyle/>
          <a:p>
            <a:pPr algn="ctr"/>
            <a:r>
              <a:rPr lang="en-US" sz="1200" dirty="0" smtClean="0"/>
              <a:t>2014 Donation </a:t>
            </a:r>
            <a:r>
              <a:rPr lang="en-US" sz="1200" dirty="0"/>
              <a:t>to </a:t>
            </a:r>
            <a:r>
              <a:rPr lang="en-US" sz="1200" dirty="0" smtClean="0"/>
              <a:t>Eastern </a:t>
            </a:r>
            <a:r>
              <a:rPr lang="en-US" sz="1200" dirty="0"/>
              <a:t>Pike Regional Police Department to support national gas conversion of squad cars</a:t>
            </a:r>
            <a:r>
              <a:rPr lang="en-US" sz="1200" dirty="0" smtClean="0"/>
              <a:t>.</a:t>
            </a:r>
            <a:endParaRPr lang="en-US" sz="1200" dirty="0"/>
          </a:p>
        </p:txBody>
      </p:sp>
      <p:pic>
        <p:nvPicPr>
          <p:cNvPr id="18" name="Picture 2" descr="E:\Adam's KM Laptop Folder\PWP Collins MS Fire Department Donation 6-27-2013 (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55" t="11312" r="11956" b="22990"/>
          <a:stretch/>
        </p:blipFill>
        <p:spPr bwMode="auto">
          <a:xfrm>
            <a:off x="228600" y="3048000"/>
            <a:ext cx="3443843" cy="172801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670465" y="3216392"/>
            <a:ext cx="1032922" cy="1384995"/>
          </a:xfrm>
          <a:prstGeom prst="rect">
            <a:avLst/>
          </a:prstGeom>
          <a:noFill/>
        </p:spPr>
        <p:txBody>
          <a:bodyPr wrap="square" rtlCol="0">
            <a:spAutoFit/>
          </a:bodyPr>
          <a:lstStyle/>
          <a:p>
            <a:pPr algn="ctr"/>
            <a:r>
              <a:rPr lang="en-US" sz="1200" dirty="0" smtClean="0"/>
              <a:t>In 2013, Parkway Pipeline supported the Collins, MS Fire Department.</a:t>
            </a:r>
            <a:endParaRPr lang="en-US" sz="1200" dirty="0"/>
          </a:p>
        </p:txBody>
      </p:sp>
      <p:pic>
        <p:nvPicPr>
          <p:cNvPr id="14" name="Picture 2" descr="H:\PICTURES\3-28-14- Olivias Overlook Pics (Berkshires)\DSC00759.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6773"/>
          <a:stretch/>
        </p:blipFill>
        <p:spPr bwMode="auto">
          <a:xfrm>
            <a:off x="5319262" y="3797794"/>
            <a:ext cx="3261025" cy="191720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pPr>
              <a:defRPr/>
            </a:pPr>
            <a:fld id="{5FEC0B7B-BC2A-48DB-A42F-1483EAE885D7}" type="slidenum">
              <a:rPr lang="en-US" smtClean="0"/>
              <a:pPr>
                <a:defRPr/>
              </a:pPr>
              <a:t>33</a:t>
            </a:fld>
            <a:endParaRPr lang="en-US"/>
          </a:p>
        </p:txBody>
      </p:sp>
    </p:spTree>
    <p:extLst>
      <p:ext uri="{BB962C8B-B14F-4D97-AF65-F5344CB8AC3E}">
        <p14:creationId xmlns:p14="http://schemas.microsoft.com/office/powerpoint/2010/main" val="3740792693"/>
      </p:ext>
    </p:extLst>
  </p:cSld>
  <p:clrMapOvr>
    <a:masterClrMapping/>
  </p:clrMapOvr>
  <p:transition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17401" y="152400"/>
            <a:ext cx="8839200" cy="762000"/>
          </a:xfrm>
          <a:solidFill>
            <a:srgbClr val="0070C0"/>
          </a:solidFill>
          <a:ln>
            <a:solidFill>
              <a:schemeClr val="bg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rtlCol="0">
            <a:normAutofit/>
          </a:bodyPr>
          <a:lstStyle/>
          <a:p>
            <a:pPr eaLnBrk="1" fontAlgn="auto" hangingPunct="1">
              <a:spcAft>
                <a:spcPts val="0"/>
              </a:spcAft>
              <a:defRPr/>
            </a:pPr>
            <a:r>
              <a:rPr lang="en-US" sz="4000" dirty="0" smtClean="0">
                <a:latin typeface="+mj-lt"/>
                <a:cs typeface="Arial" pitchFamily="34" charset="0"/>
              </a:rPr>
              <a:t>Kinder Morgan in the Community  </a:t>
            </a:r>
            <a:endParaRPr lang="en-US" sz="4000" dirty="0">
              <a:latin typeface="+mj-lt"/>
              <a:cs typeface="Arial" pitchFamily="34" charset="0"/>
            </a:endParaRP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7832" y="6265336"/>
            <a:ext cx="2309813"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648199" y="990600"/>
            <a:ext cx="4289443" cy="2723823"/>
          </a:xfrm>
          <a:prstGeom prst="rect">
            <a:avLst/>
          </a:prstGeom>
          <a:noFill/>
        </p:spPr>
        <p:txBody>
          <a:bodyPr wrap="square" rtlCol="0">
            <a:spAutoFit/>
          </a:bodyPr>
          <a:lstStyle/>
          <a:p>
            <a:pPr algn="ctr"/>
            <a:r>
              <a:rPr lang="en-US" sz="1900" dirty="0" smtClean="0">
                <a:latin typeface="+mj-lt"/>
              </a:rPr>
              <a:t>In July 2013, as part of mitigation agreements on the Northeast Upgrade Project, Tennessee Gas Pipeline  funded the purchase of </a:t>
            </a:r>
            <a:r>
              <a:rPr lang="en-US" sz="1900" b="1" dirty="0" smtClean="0">
                <a:latin typeface="+mj-lt"/>
              </a:rPr>
              <a:t>147 acres </a:t>
            </a:r>
            <a:r>
              <a:rPr lang="en-US" sz="1900" dirty="0" smtClean="0">
                <a:latin typeface="+mj-lt"/>
              </a:rPr>
              <a:t>of prime forest and critical wildlife habitat lands  in West Milford, NJ. The land will be permanently protected under the stewardship of The Land Conservancy of New Jersey in partnership with the Highlands Council.</a:t>
            </a:r>
            <a:endParaRPr lang="en-US" sz="1900" dirty="0">
              <a:latin typeface="+mj-lt"/>
            </a:endParaRPr>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714423"/>
            <a:ext cx="3877274" cy="2609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b="22178"/>
          <a:stretch/>
        </p:blipFill>
        <p:spPr bwMode="auto">
          <a:xfrm>
            <a:off x="228600" y="1066799"/>
            <a:ext cx="4191000" cy="2098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2590799"/>
            <a:ext cx="3006602" cy="398186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5FEC0B7B-BC2A-48DB-A42F-1483EAE885D7}" type="slidenum">
              <a:rPr lang="en-US" smtClean="0"/>
              <a:pPr>
                <a:defRPr/>
              </a:pPr>
              <a:t>34</a:t>
            </a:fld>
            <a:endParaRPr lang="en-US"/>
          </a:p>
        </p:txBody>
      </p:sp>
    </p:spTree>
    <p:extLst>
      <p:ext uri="{BB962C8B-B14F-4D97-AF65-F5344CB8AC3E}">
        <p14:creationId xmlns:p14="http://schemas.microsoft.com/office/powerpoint/2010/main" val="2831116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Shape 825"/>
          <p:cNvSpPr txBox="1">
            <a:spLocks noGrp="1"/>
          </p:cNvSpPr>
          <p:nvPr>
            <p:ph type="body" idx="1"/>
          </p:nvPr>
        </p:nvSpPr>
        <p:spPr>
          <a:xfrm>
            <a:off x="215900" y="1162546"/>
            <a:ext cx="4051300" cy="1271929"/>
          </a:xfrm>
          <a:ln>
            <a:miter lim="800000"/>
            <a:headEnd/>
            <a:tailEnd/>
          </a:ln>
          <a:extLst/>
        </p:spPr>
        <p:txBody>
          <a:bodyPr tIns="45700" bIns="45700" numCol="1">
            <a:noAutofit/>
          </a:bodyPr>
          <a:lstStyle/>
          <a:p>
            <a:pPr marL="171450" indent="-171450" eaLnBrk="1" fontAlgn="auto" hangingPunct="1">
              <a:spcBef>
                <a:spcPts val="800"/>
              </a:spcBef>
              <a:spcAft>
                <a:spcPts val="0"/>
              </a:spcAft>
              <a:buSzPct val="100000"/>
              <a:defRPr/>
            </a:pPr>
            <a:r>
              <a:rPr lang="en-US" sz="2000" b="1" dirty="0" smtClean="0"/>
              <a:t>The Kinder Morgan Foundation </a:t>
            </a:r>
            <a:r>
              <a:rPr lang="en-US" sz="2000" dirty="0" smtClean="0"/>
              <a:t>funds </a:t>
            </a:r>
            <a:r>
              <a:rPr lang="en-US" sz="2000" dirty="0"/>
              <a:t>programs that promote the academic and artistic interests of young people in the many cities and towns across North America where Kinder Morgan operates. </a:t>
            </a:r>
          </a:p>
          <a:p>
            <a:pPr marL="0" indent="0" eaLnBrk="1" fontAlgn="auto" hangingPunct="1">
              <a:spcBef>
                <a:spcPts val="800"/>
              </a:spcBef>
              <a:spcAft>
                <a:spcPts val="0"/>
              </a:spcAft>
              <a:buSzPct val="100000"/>
              <a:buNone/>
              <a:defRPr/>
            </a:pPr>
            <a:endParaRPr lang="en-US" sz="2200" dirty="0" smtClean="0"/>
          </a:p>
        </p:txBody>
      </p:sp>
      <p:sp>
        <p:nvSpPr>
          <p:cNvPr id="40964" name="Shape 827"/>
          <p:cNvSpPr>
            <a:spLocks noChangeArrowheads="1"/>
          </p:cNvSpPr>
          <p:nvPr/>
        </p:nvSpPr>
        <p:spPr bwMode="auto">
          <a:xfrm>
            <a:off x="76200" y="6351854"/>
            <a:ext cx="495300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lgn="ctr">
              <a:buSzPct val="25000"/>
            </a:pPr>
            <a:r>
              <a:rPr lang="en-US" sz="2000" b="1" i="1" dirty="0">
                <a:latin typeface="Calibri" pitchFamily="34" charset="0"/>
                <a:sym typeface="Calibri" pitchFamily="34" charset="0"/>
              </a:rPr>
              <a:t>www.kindermorgan.com/community</a:t>
            </a:r>
          </a:p>
        </p:txBody>
      </p:sp>
      <p:sp>
        <p:nvSpPr>
          <p:cNvPr id="9" name="Title 1"/>
          <p:cNvSpPr>
            <a:spLocks noGrp="1"/>
          </p:cNvSpPr>
          <p:nvPr>
            <p:ph type="title"/>
          </p:nvPr>
        </p:nvSpPr>
        <p:spPr>
          <a:xfrm>
            <a:off x="117401" y="152400"/>
            <a:ext cx="8839200" cy="762000"/>
          </a:xfrm>
          <a:solidFill>
            <a:srgbClr val="0070C0"/>
          </a:solidFill>
          <a:ln>
            <a:solidFill>
              <a:schemeClr val="bg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rtlCol="0">
            <a:normAutofit/>
          </a:bodyPr>
          <a:lstStyle/>
          <a:p>
            <a:pPr eaLnBrk="1" fontAlgn="auto" hangingPunct="1">
              <a:spcAft>
                <a:spcPts val="0"/>
              </a:spcAft>
              <a:defRPr/>
            </a:pPr>
            <a:r>
              <a:rPr lang="en-US" sz="4000" dirty="0" smtClean="0">
                <a:latin typeface="+mj-lt"/>
                <a:cs typeface="Arial" pitchFamily="34" charset="0"/>
              </a:rPr>
              <a:t>Kinder Morgan Foundation</a:t>
            </a:r>
            <a:endParaRPr lang="en-US" sz="4000" dirty="0">
              <a:latin typeface="+mj-lt"/>
              <a:cs typeface="Arial" pitchFamily="34" charset="0"/>
            </a:endParaRP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7832" y="6265336"/>
            <a:ext cx="2309813"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4" descr="http://entertainmentdesigner.com/wp-content/uploads/2011/12/please-touch-museum-river.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376" b="12208"/>
          <a:stretch/>
        </p:blipFill>
        <p:spPr bwMode="auto">
          <a:xfrm>
            <a:off x="5003471" y="3654448"/>
            <a:ext cx="3786900" cy="232807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2" name="TextBox 11"/>
          <p:cNvSpPr txBox="1"/>
          <p:nvPr/>
        </p:nvSpPr>
        <p:spPr>
          <a:xfrm>
            <a:off x="5003471" y="5982522"/>
            <a:ext cx="3733801" cy="276999"/>
          </a:xfrm>
          <a:prstGeom prst="rect">
            <a:avLst/>
          </a:prstGeom>
          <a:noFill/>
        </p:spPr>
        <p:txBody>
          <a:bodyPr wrap="square" rtlCol="0">
            <a:spAutoFit/>
          </a:bodyPr>
          <a:lstStyle/>
          <a:p>
            <a:pPr algn="r"/>
            <a:r>
              <a:rPr lang="en-US" sz="1200" i="1" dirty="0" smtClean="0"/>
              <a:t>Please Touch Museum, Philadelphia, PA</a:t>
            </a:r>
            <a:endParaRPr lang="en-US" sz="1200" i="1" dirty="0"/>
          </a:p>
        </p:txBody>
      </p:sp>
      <p:sp>
        <p:nvSpPr>
          <p:cNvPr id="15" name="TextBox 14"/>
          <p:cNvSpPr txBox="1"/>
          <p:nvPr/>
        </p:nvSpPr>
        <p:spPr>
          <a:xfrm>
            <a:off x="553191" y="6126836"/>
            <a:ext cx="4179125" cy="276999"/>
          </a:xfrm>
          <a:prstGeom prst="rect">
            <a:avLst/>
          </a:prstGeom>
          <a:noFill/>
        </p:spPr>
        <p:txBody>
          <a:bodyPr wrap="square" rtlCol="0">
            <a:spAutoFit/>
          </a:bodyPr>
          <a:lstStyle/>
          <a:p>
            <a:pPr algn="r"/>
            <a:r>
              <a:rPr lang="en-US" sz="1200" i="1" dirty="0" smtClean="0"/>
              <a:t>Berkshire Museum, Pittsfield, MA</a:t>
            </a:r>
            <a:endParaRPr lang="en-US" sz="1200" i="1" dirty="0"/>
          </a:p>
        </p:txBody>
      </p:sp>
      <p:pic>
        <p:nvPicPr>
          <p:cNvPr id="2050" name="Picture 2" descr="http://discoverpittsfield.com/media/2013/03/BerkshireMuseu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3190" y="3129288"/>
            <a:ext cx="3942609" cy="299173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http://www.meekins-library.org/BerkshireMuseum.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descr="http://www.meekins-library.org/BerkshireMuseu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 y="5486400"/>
            <a:ext cx="1219687" cy="63919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758520" y="3158437"/>
            <a:ext cx="4179125" cy="276999"/>
          </a:xfrm>
          <a:prstGeom prst="rect">
            <a:avLst/>
          </a:prstGeom>
          <a:noFill/>
        </p:spPr>
        <p:txBody>
          <a:bodyPr wrap="square" rtlCol="0">
            <a:spAutoFit/>
          </a:bodyPr>
          <a:lstStyle/>
          <a:p>
            <a:pPr algn="r"/>
            <a:r>
              <a:rPr lang="en-US" sz="1200" i="1" dirty="0" smtClean="0"/>
              <a:t>Science from Scientists, Inc., Boston, MA</a:t>
            </a:r>
            <a:endParaRPr lang="en-US" sz="1200" i="1" dirty="0"/>
          </a:p>
        </p:txBody>
      </p:sp>
      <p:pic>
        <p:nvPicPr>
          <p:cNvPr id="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03464" y="1424279"/>
            <a:ext cx="1134181" cy="128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http://sciencefromscientists.org/wp-content/uploads/CSI@iRobot.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3782" r="-1"/>
          <a:stretch/>
        </p:blipFill>
        <p:spPr bwMode="auto">
          <a:xfrm>
            <a:off x="4495799" y="1139866"/>
            <a:ext cx="3293896" cy="198942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pPr>
              <a:defRPr/>
            </a:pPr>
            <a:fld id="{5FEC0B7B-BC2A-48DB-A42F-1483EAE885D7}" type="slidenum">
              <a:rPr lang="en-US" smtClean="0"/>
              <a:pPr>
                <a:defRPr/>
              </a:pPr>
              <a:t>35</a:t>
            </a:fld>
            <a:endParaRPr lang="en-US"/>
          </a:p>
        </p:txBody>
      </p:sp>
    </p:spTree>
    <p:extLst>
      <p:ext uri="{BB962C8B-B14F-4D97-AF65-F5344CB8AC3E}">
        <p14:creationId xmlns:p14="http://schemas.microsoft.com/office/powerpoint/2010/main" val="2828702757"/>
      </p:ext>
    </p:extLst>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Shape 825"/>
          <p:cNvSpPr txBox="1">
            <a:spLocks noGrp="1"/>
          </p:cNvSpPr>
          <p:nvPr>
            <p:ph type="body" idx="1"/>
          </p:nvPr>
        </p:nvSpPr>
        <p:spPr>
          <a:xfrm>
            <a:off x="215900" y="1219200"/>
            <a:ext cx="8721745" cy="4419600"/>
          </a:xfrm>
          <a:ln>
            <a:miter lim="800000"/>
            <a:headEnd/>
            <a:tailEnd/>
          </a:ln>
          <a:extLst/>
        </p:spPr>
        <p:txBody>
          <a:bodyPr tIns="45700" bIns="45700" numCol="1">
            <a:noAutofit/>
          </a:bodyPr>
          <a:lstStyle/>
          <a:p>
            <a:pPr marL="0" indent="0">
              <a:buNone/>
            </a:pPr>
            <a:r>
              <a:rPr lang="en-US" sz="1800" b="1" dirty="0" smtClean="0"/>
              <a:t>Project Website:</a:t>
            </a:r>
            <a:endParaRPr lang="en-US" sz="1800" b="1" dirty="0" smtClean="0">
              <a:hlinkClick r:id="rId3"/>
            </a:endParaRPr>
          </a:p>
          <a:p>
            <a:pPr marL="0" indent="0">
              <a:buNone/>
            </a:pPr>
            <a:r>
              <a:rPr lang="en-US" sz="1800" b="1" dirty="0" smtClean="0">
                <a:hlinkClick r:id="rId3"/>
              </a:rPr>
              <a:t>www.kindermorgan.com/business/gas_pipelines/east/neenergydirect/</a:t>
            </a:r>
            <a:endParaRPr lang="en-US" sz="1800" b="1" dirty="0" smtClean="0"/>
          </a:p>
          <a:p>
            <a:pPr marL="0" indent="0">
              <a:buNone/>
            </a:pPr>
            <a:endParaRPr lang="en-US" sz="1800" dirty="0" smtClean="0"/>
          </a:p>
          <a:p>
            <a:pPr marL="0" indent="0">
              <a:buNone/>
            </a:pPr>
            <a:r>
              <a:rPr lang="en-US" sz="1800" b="1" dirty="0" smtClean="0"/>
              <a:t>Public </a:t>
            </a:r>
            <a:r>
              <a:rPr lang="en-US" sz="1800" b="1" dirty="0"/>
              <a:t>Affairs/Project Outreach</a:t>
            </a:r>
            <a:endParaRPr lang="en-US" sz="1800" dirty="0"/>
          </a:p>
          <a:p>
            <a:r>
              <a:rPr lang="en-US" sz="1800" dirty="0"/>
              <a:t>Allen Fore</a:t>
            </a:r>
            <a:br>
              <a:rPr lang="en-US" sz="1800" dirty="0"/>
            </a:br>
            <a:r>
              <a:rPr lang="en-US" sz="1800" dirty="0"/>
              <a:t>630-725-3044</a:t>
            </a:r>
            <a:br>
              <a:rPr lang="en-US" sz="1800" dirty="0"/>
            </a:br>
            <a:r>
              <a:rPr lang="en-US" sz="1800" dirty="0" smtClean="0">
                <a:hlinkClick r:id="rId4"/>
              </a:rPr>
              <a:t>allen_fore@kindermorgan.com</a:t>
            </a:r>
            <a:endParaRPr lang="en-US" sz="1800" dirty="0"/>
          </a:p>
          <a:p>
            <a:pPr marL="0" indent="0">
              <a:buNone/>
            </a:pPr>
            <a:endParaRPr lang="en-US" sz="1800" b="1" dirty="0" smtClean="0"/>
          </a:p>
          <a:p>
            <a:pPr marL="0" indent="0">
              <a:buNone/>
            </a:pPr>
            <a:r>
              <a:rPr lang="en-US" sz="1800" b="1" dirty="0" smtClean="0"/>
              <a:t>Media Relations</a:t>
            </a:r>
            <a:endParaRPr lang="en-US" sz="1800" dirty="0"/>
          </a:p>
          <a:p>
            <a:r>
              <a:rPr lang="en-US" sz="1800" dirty="0" smtClean="0"/>
              <a:t>Richard Wheatley</a:t>
            </a:r>
            <a:r>
              <a:rPr lang="en-US" sz="1800" dirty="0"/>
              <a:t/>
            </a:r>
            <a:br>
              <a:rPr lang="en-US" sz="1800" dirty="0"/>
            </a:br>
            <a:r>
              <a:rPr lang="en-US" sz="1800" dirty="0" smtClean="0"/>
              <a:t>713-420-6828</a:t>
            </a:r>
            <a:r>
              <a:rPr lang="en-US" sz="1800" dirty="0"/>
              <a:t/>
            </a:r>
            <a:br>
              <a:rPr lang="en-US" sz="1800" dirty="0"/>
            </a:br>
            <a:r>
              <a:rPr lang="en-US" sz="1800" dirty="0" smtClean="0">
                <a:hlinkClick r:id="rId5"/>
              </a:rPr>
              <a:t>richard_wheatley@kindermorgan.com</a:t>
            </a:r>
            <a:endParaRPr lang="en-US" sz="1800" dirty="0" smtClean="0"/>
          </a:p>
          <a:p>
            <a:pPr marL="0" indent="0">
              <a:buNone/>
            </a:pPr>
            <a:endParaRPr lang="en-US" sz="1800" dirty="0"/>
          </a:p>
          <a:p>
            <a:pPr marL="0" indent="0">
              <a:buNone/>
            </a:pPr>
            <a:r>
              <a:rPr lang="en-US" sz="1800" b="1" dirty="0" smtClean="0"/>
              <a:t>Pittsfield Office:</a:t>
            </a:r>
          </a:p>
          <a:p>
            <a:pPr marL="0" indent="0">
              <a:buNone/>
            </a:pPr>
            <a:r>
              <a:rPr lang="en-US" sz="1800" dirty="0" smtClean="0"/>
              <a:t>Crawford Square, 137 North St., Suite 207, Pittsfield, MA 01201</a:t>
            </a:r>
          </a:p>
          <a:p>
            <a:pPr>
              <a:buFontTx/>
              <a:buChar char="-"/>
            </a:pPr>
            <a:r>
              <a:rPr lang="en-US" sz="1800" dirty="0" smtClean="0"/>
              <a:t>413-464-9544</a:t>
            </a:r>
          </a:p>
          <a:p>
            <a:pPr marL="0" indent="0">
              <a:buNone/>
            </a:pPr>
            <a:endParaRPr lang="en-US" sz="1800" dirty="0"/>
          </a:p>
        </p:txBody>
      </p:sp>
      <p:sp>
        <p:nvSpPr>
          <p:cNvPr id="9" name="Title 1"/>
          <p:cNvSpPr>
            <a:spLocks noGrp="1"/>
          </p:cNvSpPr>
          <p:nvPr>
            <p:ph type="title"/>
          </p:nvPr>
        </p:nvSpPr>
        <p:spPr>
          <a:xfrm>
            <a:off x="117401" y="152400"/>
            <a:ext cx="8839200" cy="762000"/>
          </a:xfrm>
          <a:solidFill>
            <a:srgbClr val="0070C0"/>
          </a:solidFill>
          <a:ln>
            <a:solidFill>
              <a:schemeClr val="bg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rtlCol="0">
            <a:normAutofit/>
          </a:bodyPr>
          <a:lstStyle/>
          <a:p>
            <a:pPr eaLnBrk="1" fontAlgn="auto" hangingPunct="1">
              <a:spcAft>
                <a:spcPts val="0"/>
              </a:spcAft>
              <a:defRPr/>
            </a:pPr>
            <a:r>
              <a:rPr lang="en-US" sz="4000" dirty="0" smtClean="0">
                <a:latin typeface="+mj-lt"/>
                <a:cs typeface="Arial" pitchFamily="34" charset="0"/>
              </a:rPr>
              <a:t>Kinder Morgan Contact Information</a:t>
            </a:r>
            <a:endParaRPr lang="en-US" sz="4000" dirty="0">
              <a:latin typeface="+mj-lt"/>
              <a:cs typeface="Arial" pitchFamily="34" charset="0"/>
            </a:endParaRPr>
          </a:p>
        </p:txBody>
      </p:sp>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7832" y="6265336"/>
            <a:ext cx="2309813"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4" descr="http://www.meekins-library.org/BerkshireMuseum.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Slide Number Placeholder 2"/>
          <p:cNvSpPr>
            <a:spLocks noGrp="1"/>
          </p:cNvSpPr>
          <p:nvPr>
            <p:ph type="sldNum" sz="quarter" idx="12"/>
          </p:nvPr>
        </p:nvSpPr>
        <p:spPr/>
        <p:txBody>
          <a:bodyPr/>
          <a:lstStyle/>
          <a:p>
            <a:pPr>
              <a:defRPr/>
            </a:pPr>
            <a:fld id="{5FEC0B7B-BC2A-48DB-A42F-1483EAE885D7}" type="slidenum">
              <a:rPr lang="en-US" smtClean="0"/>
              <a:pPr>
                <a:defRPr/>
              </a:pPr>
              <a:t>36</a:t>
            </a:fld>
            <a:endParaRPr lang="en-US"/>
          </a:p>
        </p:txBody>
      </p:sp>
    </p:spTree>
    <p:extLst>
      <p:ext uri="{BB962C8B-B14F-4D97-AF65-F5344CB8AC3E}">
        <p14:creationId xmlns:p14="http://schemas.microsoft.com/office/powerpoint/2010/main" val="250244235"/>
      </p:ext>
    </p:extLst>
  </p:cSld>
  <p:clrMapOvr>
    <a:masterClrMapping/>
  </p:clrMapOvr>
  <p:transition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152400"/>
            <a:ext cx="8839200" cy="762000"/>
          </a:xfrm>
          <a:solidFill>
            <a:srgbClr val="0070C0"/>
          </a:solidFill>
          <a:ln>
            <a:solidFill>
              <a:schemeClr val="bg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rtlCol="0">
            <a:normAutofit/>
          </a:bodyPr>
          <a:lstStyle/>
          <a:p>
            <a:pPr eaLnBrk="1" fontAlgn="auto" hangingPunct="1">
              <a:spcAft>
                <a:spcPts val="0"/>
              </a:spcAft>
              <a:defRPr/>
            </a:pPr>
            <a:r>
              <a:rPr lang="en-US" sz="4000" dirty="0" smtClean="0">
                <a:latin typeface="+mj-lt"/>
                <a:cs typeface="Arial" pitchFamily="34" charset="0"/>
              </a:rPr>
              <a:t>Kinder Morgan Asset Map</a:t>
            </a:r>
            <a:endParaRPr lang="en-US" sz="4000" dirty="0">
              <a:latin typeface="+mj-lt"/>
              <a:cs typeface="Arial" pitchFamily="34" charset="0"/>
            </a:endParaRPr>
          </a:p>
        </p:txBody>
      </p:sp>
      <p:pic>
        <p:nvPicPr>
          <p:cNvPr id="6" name="Picture 8"/>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793" b="29390"/>
          <a:stretch/>
        </p:blipFill>
        <p:spPr bwMode="auto">
          <a:xfrm rot="5400000">
            <a:off x="1810004" y="-18799"/>
            <a:ext cx="5523994" cy="792480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7832" y="6265336"/>
            <a:ext cx="2309813"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734535" y="6032457"/>
            <a:ext cx="304798" cy="369332"/>
          </a:xfrm>
          <a:prstGeom prst="rect">
            <a:avLst/>
          </a:prstGeom>
          <a:solidFill>
            <a:schemeClr val="bg1"/>
          </a:solidFill>
        </p:spPr>
        <p:txBody>
          <a:bodyPr wrap="square" rtlCol="0">
            <a:spAutoFit/>
          </a:bodyPr>
          <a:lstStyle/>
          <a:p>
            <a:endParaRPr lang="en-US" dirty="0">
              <a:solidFill>
                <a:prstClr val="black"/>
              </a:solidFill>
            </a:endParaRPr>
          </a:p>
        </p:txBody>
      </p:sp>
      <p:sp>
        <p:nvSpPr>
          <p:cNvPr id="2" name="Slide Number Placeholder 1"/>
          <p:cNvSpPr>
            <a:spLocks noGrp="1"/>
          </p:cNvSpPr>
          <p:nvPr>
            <p:ph type="sldNum" sz="quarter" idx="12"/>
          </p:nvPr>
        </p:nvSpPr>
        <p:spPr/>
        <p:txBody>
          <a:bodyPr/>
          <a:lstStyle/>
          <a:p>
            <a:pPr>
              <a:defRPr/>
            </a:pPr>
            <a:fld id="{5FEC0B7B-BC2A-48DB-A42F-1483EAE885D7}" type="slidenum">
              <a:rPr lang="en-US" smtClean="0"/>
              <a:pPr>
                <a:defRPr/>
              </a:pPr>
              <a:t>37</a:t>
            </a:fld>
            <a:endParaRPr lang="en-US"/>
          </a:p>
        </p:txBody>
      </p:sp>
    </p:spTree>
    <p:extLst>
      <p:ext uri="{BB962C8B-B14F-4D97-AF65-F5344CB8AC3E}">
        <p14:creationId xmlns:p14="http://schemas.microsoft.com/office/powerpoint/2010/main" val="2528258230"/>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66800"/>
            <a:ext cx="8382000" cy="559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104775" y="152400"/>
            <a:ext cx="8839200" cy="762000"/>
          </a:xfrm>
          <a:prstGeom prst="rect">
            <a:avLst/>
          </a:prstGeom>
          <a:solidFill>
            <a:srgbClr val="0070C0"/>
          </a:solidFill>
          <a:ln w="38100" cap="flat" cmpd="sng" algn="ctr">
            <a:solidFill>
              <a:schemeClr val="bg1"/>
            </a:solid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anchor="ctr">
            <a:normAutofit/>
          </a:bodyPr>
          <a:lstStyle/>
          <a:p>
            <a:pPr algn="ctr" fontAlgn="auto">
              <a:spcBef>
                <a:spcPts val="0"/>
              </a:spcBef>
              <a:spcAft>
                <a:spcPts val="0"/>
              </a:spcAft>
              <a:defRPr/>
            </a:pPr>
            <a:r>
              <a:rPr lang="en-US" sz="4000" dirty="0">
                <a:solidFill>
                  <a:schemeClr val="bg1"/>
                </a:solidFill>
              </a:rPr>
              <a:t>Proposed </a:t>
            </a:r>
            <a:r>
              <a:rPr lang="en-US" sz="4000" dirty="0" smtClean="0">
                <a:solidFill>
                  <a:schemeClr val="bg1"/>
                </a:solidFill>
              </a:rPr>
              <a:t>Northeast Energy Direct Route</a:t>
            </a:r>
            <a:endParaRPr lang="en-US" sz="2000" dirty="0">
              <a:solidFill>
                <a:schemeClr val="bg1"/>
              </a:solidFill>
              <a:ea typeface="Arial Unicode MS" pitchFamily="34" charset="-128"/>
              <a:cs typeface="Arial" pitchFamily="34" charset="0"/>
            </a:endParaRPr>
          </a:p>
        </p:txBody>
      </p:sp>
      <p:sp>
        <p:nvSpPr>
          <p:cNvPr id="2" name="Slide Number Placeholder 1"/>
          <p:cNvSpPr>
            <a:spLocks noGrp="1"/>
          </p:cNvSpPr>
          <p:nvPr>
            <p:ph type="sldNum" sz="quarter" idx="12"/>
          </p:nvPr>
        </p:nvSpPr>
        <p:spPr/>
        <p:txBody>
          <a:bodyPr/>
          <a:lstStyle/>
          <a:p>
            <a:pPr>
              <a:defRPr/>
            </a:pPr>
            <a:fld id="{B91D5A1C-C1AA-4C61-8C18-A3191BD97905}" type="slidenum">
              <a:rPr lang="en-US" smtClean="0"/>
              <a:pPr>
                <a:defRPr/>
              </a:pPr>
              <a:t>38</a:t>
            </a:fld>
            <a:endParaRPr lang="en-US"/>
          </a:p>
        </p:txBody>
      </p:sp>
      <p:pic>
        <p:nvPicPr>
          <p:cNvPr id="34822" name="Picture 6" descr="Kinder Morgan">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775" y="6286500"/>
            <a:ext cx="23145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90193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Box 3"/>
          <p:cNvSpPr txBox="1">
            <a:spLocks noChangeArrowheads="1"/>
          </p:cNvSpPr>
          <p:nvPr/>
        </p:nvSpPr>
        <p:spPr bwMode="auto">
          <a:xfrm>
            <a:off x="228600" y="1219200"/>
            <a:ext cx="3505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eaLnBrk="1" fontAlgn="auto" hangingPunct="1">
              <a:spcBef>
                <a:spcPts val="0"/>
              </a:spcBef>
              <a:spcAft>
                <a:spcPts val="0"/>
              </a:spcAft>
            </a:pPr>
            <a:endParaRPr lang="en-US"/>
          </a:p>
        </p:txBody>
      </p:sp>
      <p:pic>
        <p:nvPicPr>
          <p:cNvPr id="18436" name="Picture 6" descr="Kinder Morgan">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6286500"/>
            <a:ext cx="23145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Shape 387"/>
          <p:cNvSpPr txBox="1">
            <a:spLocks noGrp="1"/>
          </p:cNvSpPr>
          <p:nvPr>
            <p:ph type="title"/>
          </p:nvPr>
        </p:nvSpPr>
        <p:spPr>
          <a:xfrm>
            <a:off x="187325" y="152400"/>
            <a:ext cx="8839200" cy="762000"/>
          </a:xfrm>
          <a:solidFill>
            <a:srgbClr val="0070C0"/>
          </a:solidFill>
          <a:ln cap="flat">
            <a:solidFill>
              <a:schemeClr val="bg1"/>
            </a:solidFill>
            <a:round/>
            <a:headEnd type="none" w="med" len="med"/>
            <a:tailEnd type="none" w="med" len="med"/>
          </a:ln>
        </p:spPr>
        <p:txBody>
          <a:bodyPr tIns="45700" bIns="45700"/>
          <a:lstStyle/>
          <a:p>
            <a:pPr eaLnBrk="1" hangingPunct="1">
              <a:spcBef>
                <a:spcPct val="0"/>
              </a:spcBef>
              <a:buClr>
                <a:srgbClr val="000000"/>
              </a:buClr>
              <a:buSzPct val="25000"/>
              <a:buFont typeface="Calibri" pitchFamily="34" charset="0"/>
              <a:buNone/>
            </a:pPr>
            <a:r>
              <a:rPr lang="en-US" sz="4000" dirty="0" smtClean="0">
                <a:solidFill>
                  <a:srgbClr val="FFFFFF"/>
                </a:solidFill>
                <a:latin typeface="Calibri" pitchFamily="34" charset="0"/>
                <a:cs typeface="Arial" charset="0"/>
                <a:sym typeface="Calibri" pitchFamily="34" charset="0"/>
              </a:rPr>
              <a:t>U.S. Shale Plays</a:t>
            </a:r>
          </a:p>
        </p:txBody>
      </p:sp>
      <p:pic>
        <p:nvPicPr>
          <p:cNvPr id="1027" name="Picture 3"/>
          <p:cNvPicPr>
            <a:picLocks noChangeAspect="1" noChangeArrowheads="1"/>
          </p:cNvPicPr>
          <p:nvPr/>
        </p:nvPicPr>
        <p:blipFill>
          <a:blip r:embed="rId5" cstate="print"/>
          <a:srcRect t="4579"/>
          <a:stretch>
            <a:fillRect/>
          </a:stretch>
        </p:blipFill>
        <p:spPr bwMode="auto">
          <a:xfrm>
            <a:off x="228600" y="1027154"/>
            <a:ext cx="8766746" cy="5830846"/>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E27F7761-FFF7-4E04-BA33-90DD50107F5A}" type="slidenum">
              <a:rPr lang="en-US" smtClean="0">
                <a:solidFill>
                  <a:prstClr val="black">
                    <a:tint val="75000"/>
                  </a:prstClr>
                </a:solidFill>
              </a:rPr>
              <a:pPr/>
              <a:t>4</a:t>
            </a:fld>
            <a:endParaRPr lang="en-US" dirty="0">
              <a:solidFill>
                <a:prstClr val="black">
                  <a:tint val="75000"/>
                </a:prstClr>
              </a:solidFill>
            </a:endParaRPr>
          </a:p>
        </p:txBody>
      </p:sp>
    </p:spTree>
    <p:extLst>
      <p:ext uri="{BB962C8B-B14F-4D97-AF65-F5344CB8AC3E}">
        <p14:creationId xmlns:p14="http://schemas.microsoft.com/office/powerpoint/2010/main" val="272835674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8847" y="2492858"/>
            <a:ext cx="728867" cy="1343025"/>
          </a:xfrm>
          <a:custGeom>
            <a:avLst/>
            <a:gdLst>
              <a:gd name="connsiteX0" fmla="*/ 85930 w 728867"/>
              <a:gd name="connsiteY0" fmla="*/ 1338263 h 1343025"/>
              <a:gd name="connsiteX1" fmla="*/ 157367 w 728867"/>
              <a:gd name="connsiteY1" fmla="*/ 1343025 h 1343025"/>
              <a:gd name="connsiteX2" fmla="*/ 224042 w 728867"/>
              <a:gd name="connsiteY2" fmla="*/ 1304925 h 1343025"/>
              <a:gd name="connsiteX3" fmla="*/ 243092 w 728867"/>
              <a:gd name="connsiteY3" fmla="*/ 1271588 h 1343025"/>
              <a:gd name="connsiteX4" fmla="*/ 300242 w 728867"/>
              <a:gd name="connsiteY4" fmla="*/ 1252538 h 1343025"/>
              <a:gd name="connsiteX5" fmla="*/ 314530 w 728867"/>
              <a:gd name="connsiteY5" fmla="*/ 1195388 h 1343025"/>
              <a:gd name="connsiteX6" fmla="*/ 314530 w 728867"/>
              <a:gd name="connsiteY6" fmla="*/ 1166813 h 1343025"/>
              <a:gd name="connsiteX7" fmla="*/ 376442 w 728867"/>
              <a:gd name="connsiteY7" fmla="*/ 1095375 h 1343025"/>
              <a:gd name="connsiteX8" fmla="*/ 385967 w 728867"/>
              <a:gd name="connsiteY8" fmla="*/ 1019175 h 1343025"/>
              <a:gd name="connsiteX9" fmla="*/ 381205 w 728867"/>
              <a:gd name="connsiteY9" fmla="*/ 1004888 h 1343025"/>
              <a:gd name="connsiteX10" fmla="*/ 366917 w 728867"/>
              <a:gd name="connsiteY10" fmla="*/ 942975 h 1343025"/>
              <a:gd name="connsiteX11" fmla="*/ 371680 w 728867"/>
              <a:gd name="connsiteY11" fmla="*/ 847725 h 1343025"/>
              <a:gd name="connsiteX12" fmla="*/ 343105 w 728867"/>
              <a:gd name="connsiteY12" fmla="*/ 766763 h 1343025"/>
              <a:gd name="connsiteX13" fmla="*/ 357392 w 728867"/>
              <a:gd name="connsiteY13" fmla="*/ 657225 h 1343025"/>
              <a:gd name="connsiteX14" fmla="*/ 333580 w 728867"/>
              <a:gd name="connsiteY14" fmla="*/ 600075 h 1343025"/>
              <a:gd name="connsiteX15" fmla="*/ 376442 w 728867"/>
              <a:gd name="connsiteY15" fmla="*/ 523875 h 1343025"/>
              <a:gd name="connsiteX16" fmla="*/ 419305 w 728867"/>
              <a:gd name="connsiteY16" fmla="*/ 433388 h 1343025"/>
              <a:gd name="connsiteX17" fmla="*/ 428830 w 728867"/>
              <a:gd name="connsiteY17" fmla="*/ 385763 h 1343025"/>
              <a:gd name="connsiteX18" fmla="*/ 495505 w 728867"/>
              <a:gd name="connsiteY18" fmla="*/ 400050 h 1343025"/>
              <a:gd name="connsiteX19" fmla="*/ 533605 w 728867"/>
              <a:gd name="connsiteY19" fmla="*/ 352425 h 1343025"/>
              <a:gd name="connsiteX20" fmla="*/ 514555 w 728867"/>
              <a:gd name="connsiteY20" fmla="*/ 300038 h 1343025"/>
              <a:gd name="connsiteX21" fmla="*/ 609805 w 728867"/>
              <a:gd name="connsiteY21" fmla="*/ 219075 h 1343025"/>
              <a:gd name="connsiteX22" fmla="*/ 662192 w 728867"/>
              <a:gd name="connsiteY22" fmla="*/ 157163 h 1343025"/>
              <a:gd name="connsiteX23" fmla="*/ 719342 w 728867"/>
              <a:gd name="connsiteY23" fmla="*/ 61913 h 1343025"/>
              <a:gd name="connsiteX24" fmla="*/ 728867 w 728867"/>
              <a:gd name="connsiteY24" fmla="*/ 28575 h 1343025"/>
              <a:gd name="connsiteX25" fmla="*/ 695530 w 728867"/>
              <a:gd name="connsiteY25" fmla="*/ 0 h 1343025"/>
              <a:gd name="connsiteX26" fmla="*/ 647905 w 728867"/>
              <a:gd name="connsiteY26" fmla="*/ 19050 h 1343025"/>
              <a:gd name="connsiteX27" fmla="*/ 543130 w 728867"/>
              <a:gd name="connsiteY27" fmla="*/ 9525 h 1343025"/>
              <a:gd name="connsiteX28" fmla="*/ 438355 w 728867"/>
              <a:gd name="connsiteY28" fmla="*/ 114300 h 1343025"/>
              <a:gd name="connsiteX29" fmla="*/ 305005 w 728867"/>
              <a:gd name="connsiteY29" fmla="*/ 214313 h 1343025"/>
              <a:gd name="connsiteX30" fmla="*/ 233567 w 728867"/>
              <a:gd name="connsiteY30" fmla="*/ 276225 h 1343025"/>
              <a:gd name="connsiteX31" fmla="*/ 181180 w 728867"/>
              <a:gd name="connsiteY31" fmla="*/ 338138 h 1343025"/>
              <a:gd name="connsiteX32" fmla="*/ 152605 w 728867"/>
              <a:gd name="connsiteY32" fmla="*/ 338138 h 1343025"/>
              <a:gd name="connsiteX33" fmla="*/ 71642 w 728867"/>
              <a:gd name="connsiteY33" fmla="*/ 366713 h 1343025"/>
              <a:gd name="connsiteX34" fmla="*/ 14492 w 728867"/>
              <a:gd name="connsiteY34" fmla="*/ 419100 h 1343025"/>
              <a:gd name="connsiteX35" fmla="*/ 205 w 728867"/>
              <a:gd name="connsiteY35" fmla="*/ 533400 h 1343025"/>
              <a:gd name="connsiteX36" fmla="*/ 47830 w 728867"/>
              <a:gd name="connsiteY36" fmla="*/ 742950 h 1343025"/>
              <a:gd name="connsiteX37" fmla="*/ 33542 w 728867"/>
              <a:gd name="connsiteY37" fmla="*/ 790575 h 1343025"/>
              <a:gd name="connsiteX38" fmla="*/ 47830 w 728867"/>
              <a:gd name="connsiteY38" fmla="*/ 862013 h 1343025"/>
              <a:gd name="connsiteX39" fmla="*/ 38305 w 728867"/>
              <a:gd name="connsiteY39" fmla="*/ 928688 h 1343025"/>
              <a:gd name="connsiteX40" fmla="*/ 14492 w 728867"/>
              <a:gd name="connsiteY40" fmla="*/ 1000125 h 1343025"/>
              <a:gd name="connsiteX41" fmla="*/ 43067 w 728867"/>
              <a:gd name="connsiteY41" fmla="*/ 1176338 h 1343025"/>
              <a:gd name="connsiteX42" fmla="*/ 57355 w 728867"/>
              <a:gd name="connsiteY42" fmla="*/ 1247775 h 1343025"/>
              <a:gd name="connsiteX43" fmla="*/ 85930 w 728867"/>
              <a:gd name="connsiteY43" fmla="*/ 1338263 h 134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28867" h="1343025">
                <a:moveTo>
                  <a:pt x="85930" y="1338263"/>
                </a:moveTo>
                <a:lnTo>
                  <a:pt x="157367" y="1343025"/>
                </a:lnTo>
                <a:cubicBezTo>
                  <a:pt x="225462" y="1308978"/>
                  <a:pt x="224042" y="1334536"/>
                  <a:pt x="224042" y="1304925"/>
                </a:cubicBezTo>
                <a:lnTo>
                  <a:pt x="243092" y="1271588"/>
                </a:lnTo>
                <a:cubicBezTo>
                  <a:pt x="297646" y="1256709"/>
                  <a:pt x="282681" y="1270099"/>
                  <a:pt x="300242" y="1252538"/>
                </a:cubicBezTo>
                <a:lnTo>
                  <a:pt x="314530" y="1195388"/>
                </a:lnTo>
                <a:lnTo>
                  <a:pt x="314530" y="1166813"/>
                </a:lnTo>
                <a:lnTo>
                  <a:pt x="376442" y="1095375"/>
                </a:lnTo>
                <a:cubicBezTo>
                  <a:pt x="379617" y="1069975"/>
                  <a:pt x="384621" y="1044737"/>
                  <a:pt x="385967" y="1019175"/>
                </a:cubicBezTo>
                <a:cubicBezTo>
                  <a:pt x="386231" y="1014162"/>
                  <a:pt x="381205" y="1004888"/>
                  <a:pt x="381205" y="1004888"/>
                </a:cubicBezTo>
                <a:lnTo>
                  <a:pt x="366917" y="942975"/>
                </a:lnTo>
                <a:cubicBezTo>
                  <a:pt x="371763" y="850903"/>
                  <a:pt x="371680" y="882692"/>
                  <a:pt x="371680" y="847725"/>
                </a:cubicBezTo>
                <a:lnTo>
                  <a:pt x="343105" y="766763"/>
                </a:lnTo>
                <a:cubicBezTo>
                  <a:pt x="367957" y="662382"/>
                  <a:pt x="391149" y="690982"/>
                  <a:pt x="357392" y="657225"/>
                </a:cubicBezTo>
                <a:lnTo>
                  <a:pt x="333580" y="600075"/>
                </a:lnTo>
                <a:lnTo>
                  <a:pt x="376442" y="523875"/>
                </a:lnTo>
                <a:lnTo>
                  <a:pt x="419305" y="433388"/>
                </a:lnTo>
                <a:cubicBezTo>
                  <a:pt x="424225" y="384183"/>
                  <a:pt x="408113" y="385763"/>
                  <a:pt x="428830" y="385763"/>
                </a:cubicBezTo>
                <a:lnTo>
                  <a:pt x="495505" y="400050"/>
                </a:lnTo>
                <a:lnTo>
                  <a:pt x="533605" y="352425"/>
                </a:lnTo>
                <a:lnTo>
                  <a:pt x="514555" y="300038"/>
                </a:lnTo>
                <a:cubicBezTo>
                  <a:pt x="602933" y="221480"/>
                  <a:pt x="566085" y="240937"/>
                  <a:pt x="609805" y="219075"/>
                </a:cubicBezTo>
                <a:cubicBezTo>
                  <a:pt x="658398" y="155905"/>
                  <a:pt x="631393" y="157163"/>
                  <a:pt x="662192" y="157163"/>
                </a:cubicBezTo>
                <a:lnTo>
                  <a:pt x="719342" y="61913"/>
                </a:lnTo>
                <a:lnTo>
                  <a:pt x="728867" y="28575"/>
                </a:lnTo>
                <a:lnTo>
                  <a:pt x="695530" y="0"/>
                </a:lnTo>
                <a:lnTo>
                  <a:pt x="647905" y="19050"/>
                </a:lnTo>
                <a:lnTo>
                  <a:pt x="543130" y="9525"/>
                </a:lnTo>
                <a:cubicBezTo>
                  <a:pt x="437207" y="110634"/>
                  <a:pt x="438355" y="61256"/>
                  <a:pt x="438355" y="114300"/>
                </a:cubicBezTo>
                <a:lnTo>
                  <a:pt x="305005" y="214313"/>
                </a:lnTo>
                <a:lnTo>
                  <a:pt x="233567" y="276225"/>
                </a:lnTo>
                <a:cubicBezTo>
                  <a:pt x="184974" y="339396"/>
                  <a:pt x="211979" y="338138"/>
                  <a:pt x="181180" y="338138"/>
                </a:cubicBezTo>
                <a:lnTo>
                  <a:pt x="152605" y="338138"/>
                </a:lnTo>
                <a:lnTo>
                  <a:pt x="71642" y="366713"/>
                </a:lnTo>
                <a:cubicBezTo>
                  <a:pt x="13273" y="415354"/>
                  <a:pt x="14492" y="389540"/>
                  <a:pt x="14492" y="419100"/>
                </a:cubicBezTo>
                <a:cubicBezTo>
                  <a:pt x="0" y="530212"/>
                  <a:pt x="205" y="491816"/>
                  <a:pt x="205" y="533400"/>
                </a:cubicBezTo>
                <a:lnTo>
                  <a:pt x="47830" y="742950"/>
                </a:lnTo>
                <a:cubicBezTo>
                  <a:pt x="33040" y="787319"/>
                  <a:pt x="33542" y="770752"/>
                  <a:pt x="33542" y="790575"/>
                </a:cubicBezTo>
                <a:cubicBezTo>
                  <a:pt x="48163" y="858802"/>
                  <a:pt x="47830" y="834520"/>
                  <a:pt x="47830" y="862013"/>
                </a:cubicBezTo>
                <a:lnTo>
                  <a:pt x="38305" y="928688"/>
                </a:lnTo>
                <a:lnTo>
                  <a:pt x="14492" y="1000125"/>
                </a:lnTo>
                <a:cubicBezTo>
                  <a:pt x="24275" y="1058820"/>
                  <a:pt x="43067" y="1116833"/>
                  <a:pt x="43067" y="1176338"/>
                </a:cubicBezTo>
                <a:lnTo>
                  <a:pt x="57355" y="1247775"/>
                </a:lnTo>
                <a:lnTo>
                  <a:pt x="85930" y="1338263"/>
                </a:lnTo>
                <a:close/>
              </a:path>
            </a:pathLst>
          </a:custGeom>
          <a:solidFill>
            <a:srgbClr val="77933C">
              <a:alpha val="50196"/>
            </a:srgbClr>
          </a:solidFill>
          <a:ln w="19050">
            <a:solidFill>
              <a:srgbClr val="344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US_Map_Faded.png"/>
          <p:cNvPicPr>
            <a:picLocks noChangeAspect="1"/>
          </p:cNvPicPr>
          <p:nvPr/>
        </p:nvPicPr>
        <p:blipFill>
          <a:blip r:embed="rId3" cstate="print"/>
          <a:stretch>
            <a:fillRect/>
          </a:stretch>
        </p:blipFill>
        <p:spPr>
          <a:xfrm>
            <a:off x="670633" y="1125684"/>
            <a:ext cx="8251868" cy="5568673"/>
          </a:xfrm>
          <a:prstGeom prst="rect">
            <a:avLst/>
          </a:prstGeom>
        </p:spPr>
      </p:pic>
      <p:grpSp>
        <p:nvGrpSpPr>
          <p:cNvPr id="2" name="Group 192"/>
          <p:cNvGrpSpPr/>
          <p:nvPr/>
        </p:nvGrpSpPr>
        <p:grpSpPr>
          <a:xfrm>
            <a:off x="6614289" y="2197583"/>
            <a:ext cx="1223963" cy="1671638"/>
            <a:chOff x="6607371" y="2704814"/>
            <a:chExt cx="1223963" cy="1671638"/>
          </a:xfrm>
        </p:grpSpPr>
        <p:sp>
          <p:nvSpPr>
            <p:cNvPr id="7" name="Freeform 6"/>
            <p:cNvSpPr/>
            <p:nvPr/>
          </p:nvSpPr>
          <p:spPr>
            <a:xfrm>
              <a:off x="6607371" y="2704814"/>
              <a:ext cx="1223963" cy="1671638"/>
            </a:xfrm>
            <a:custGeom>
              <a:avLst/>
              <a:gdLst>
                <a:gd name="connsiteX0" fmla="*/ 533400 w 1223963"/>
                <a:gd name="connsiteY0" fmla="*/ 300038 h 1671638"/>
                <a:gd name="connsiteX1" fmla="*/ 504825 w 1223963"/>
                <a:gd name="connsiteY1" fmla="*/ 238125 h 1671638"/>
                <a:gd name="connsiteX2" fmla="*/ 514350 w 1223963"/>
                <a:gd name="connsiteY2" fmla="*/ 204788 h 1671638"/>
                <a:gd name="connsiteX3" fmla="*/ 666750 w 1223963"/>
                <a:gd name="connsiteY3" fmla="*/ 161925 h 1671638"/>
                <a:gd name="connsiteX4" fmla="*/ 714375 w 1223963"/>
                <a:gd name="connsiteY4" fmla="*/ 176213 h 1671638"/>
                <a:gd name="connsiteX5" fmla="*/ 776288 w 1223963"/>
                <a:gd name="connsiteY5" fmla="*/ 147638 h 1671638"/>
                <a:gd name="connsiteX6" fmla="*/ 857250 w 1223963"/>
                <a:gd name="connsiteY6" fmla="*/ 61913 h 1671638"/>
                <a:gd name="connsiteX7" fmla="*/ 857250 w 1223963"/>
                <a:gd name="connsiteY7" fmla="*/ 0 h 1671638"/>
                <a:gd name="connsiteX8" fmla="*/ 947738 w 1223963"/>
                <a:gd name="connsiteY8" fmla="*/ 61913 h 1671638"/>
                <a:gd name="connsiteX9" fmla="*/ 1014413 w 1223963"/>
                <a:gd name="connsiteY9" fmla="*/ 119063 h 1671638"/>
                <a:gd name="connsiteX10" fmla="*/ 1047750 w 1223963"/>
                <a:gd name="connsiteY10" fmla="*/ 109538 h 1671638"/>
                <a:gd name="connsiteX11" fmla="*/ 1076325 w 1223963"/>
                <a:gd name="connsiteY11" fmla="*/ 128588 h 1671638"/>
                <a:gd name="connsiteX12" fmla="*/ 1090613 w 1223963"/>
                <a:gd name="connsiteY12" fmla="*/ 71438 h 1671638"/>
                <a:gd name="connsiteX13" fmla="*/ 1128713 w 1223963"/>
                <a:gd name="connsiteY13" fmla="*/ 100013 h 1671638"/>
                <a:gd name="connsiteX14" fmla="*/ 1185863 w 1223963"/>
                <a:gd name="connsiteY14" fmla="*/ 19050 h 1671638"/>
                <a:gd name="connsiteX15" fmla="*/ 1185863 w 1223963"/>
                <a:gd name="connsiteY15" fmla="*/ 185738 h 1671638"/>
                <a:gd name="connsiteX16" fmla="*/ 1223963 w 1223963"/>
                <a:gd name="connsiteY16" fmla="*/ 338138 h 1671638"/>
                <a:gd name="connsiteX17" fmla="*/ 1190625 w 1223963"/>
                <a:gd name="connsiteY17" fmla="*/ 409575 h 1671638"/>
                <a:gd name="connsiteX18" fmla="*/ 1128713 w 1223963"/>
                <a:gd name="connsiteY18" fmla="*/ 481013 h 1671638"/>
                <a:gd name="connsiteX19" fmla="*/ 1090613 w 1223963"/>
                <a:gd name="connsiteY19" fmla="*/ 604838 h 1671638"/>
                <a:gd name="connsiteX20" fmla="*/ 1038225 w 1223963"/>
                <a:gd name="connsiteY20" fmla="*/ 623888 h 1671638"/>
                <a:gd name="connsiteX21" fmla="*/ 976313 w 1223963"/>
                <a:gd name="connsiteY21" fmla="*/ 714375 h 1671638"/>
                <a:gd name="connsiteX22" fmla="*/ 923925 w 1223963"/>
                <a:gd name="connsiteY22" fmla="*/ 728663 h 1671638"/>
                <a:gd name="connsiteX23" fmla="*/ 866775 w 1223963"/>
                <a:gd name="connsiteY23" fmla="*/ 766763 h 1671638"/>
                <a:gd name="connsiteX24" fmla="*/ 814388 w 1223963"/>
                <a:gd name="connsiteY24" fmla="*/ 785813 h 1671638"/>
                <a:gd name="connsiteX25" fmla="*/ 738188 w 1223963"/>
                <a:gd name="connsiteY25" fmla="*/ 981075 h 1671638"/>
                <a:gd name="connsiteX26" fmla="*/ 685800 w 1223963"/>
                <a:gd name="connsiteY26" fmla="*/ 1100138 h 1671638"/>
                <a:gd name="connsiteX27" fmla="*/ 642938 w 1223963"/>
                <a:gd name="connsiteY27" fmla="*/ 1200150 h 1671638"/>
                <a:gd name="connsiteX28" fmla="*/ 642938 w 1223963"/>
                <a:gd name="connsiteY28" fmla="*/ 1285875 h 1671638"/>
                <a:gd name="connsiteX29" fmla="*/ 552450 w 1223963"/>
                <a:gd name="connsiteY29" fmla="*/ 1385888 h 1671638"/>
                <a:gd name="connsiteX30" fmla="*/ 566738 w 1223963"/>
                <a:gd name="connsiteY30" fmla="*/ 1423988 h 1671638"/>
                <a:gd name="connsiteX31" fmla="*/ 476250 w 1223963"/>
                <a:gd name="connsiteY31" fmla="*/ 1485900 h 1671638"/>
                <a:gd name="connsiteX32" fmla="*/ 338138 w 1223963"/>
                <a:gd name="connsiteY32" fmla="*/ 1566863 h 1671638"/>
                <a:gd name="connsiteX33" fmla="*/ 214313 w 1223963"/>
                <a:gd name="connsiteY33" fmla="*/ 1671638 h 1671638"/>
                <a:gd name="connsiteX34" fmla="*/ 166688 w 1223963"/>
                <a:gd name="connsiteY34" fmla="*/ 1671638 h 1671638"/>
                <a:gd name="connsiteX35" fmla="*/ 157163 w 1223963"/>
                <a:gd name="connsiteY35" fmla="*/ 1590675 h 1671638"/>
                <a:gd name="connsiteX36" fmla="*/ 166688 w 1223963"/>
                <a:gd name="connsiteY36" fmla="*/ 1533525 h 1671638"/>
                <a:gd name="connsiteX37" fmla="*/ 133350 w 1223963"/>
                <a:gd name="connsiteY37" fmla="*/ 1481138 h 1671638"/>
                <a:gd name="connsiteX38" fmla="*/ 61913 w 1223963"/>
                <a:gd name="connsiteY38" fmla="*/ 1509713 h 1671638"/>
                <a:gd name="connsiteX39" fmla="*/ 23813 w 1223963"/>
                <a:gd name="connsiteY39" fmla="*/ 1314450 h 1671638"/>
                <a:gd name="connsiteX40" fmla="*/ 38100 w 1223963"/>
                <a:gd name="connsiteY40" fmla="*/ 1228725 h 1671638"/>
                <a:gd name="connsiteX41" fmla="*/ 38100 w 1223963"/>
                <a:gd name="connsiteY41" fmla="*/ 1095375 h 1671638"/>
                <a:gd name="connsiteX42" fmla="*/ 52388 w 1223963"/>
                <a:gd name="connsiteY42" fmla="*/ 1033463 h 1671638"/>
                <a:gd name="connsiteX43" fmla="*/ 0 w 1223963"/>
                <a:gd name="connsiteY43" fmla="*/ 838200 h 1671638"/>
                <a:gd name="connsiteX44" fmla="*/ 28575 w 1223963"/>
                <a:gd name="connsiteY44" fmla="*/ 681038 h 1671638"/>
                <a:gd name="connsiteX45" fmla="*/ 80963 w 1223963"/>
                <a:gd name="connsiteY45" fmla="*/ 652463 h 1671638"/>
                <a:gd name="connsiteX46" fmla="*/ 185738 w 1223963"/>
                <a:gd name="connsiteY46" fmla="*/ 614363 h 1671638"/>
                <a:gd name="connsiteX47" fmla="*/ 285750 w 1223963"/>
                <a:gd name="connsiteY47" fmla="*/ 523875 h 1671638"/>
                <a:gd name="connsiteX48" fmla="*/ 461963 w 1223963"/>
                <a:gd name="connsiteY48" fmla="*/ 390525 h 1671638"/>
                <a:gd name="connsiteX49" fmla="*/ 533400 w 1223963"/>
                <a:gd name="connsiteY49" fmla="*/ 300038 h 167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23963" h="1671638">
                  <a:moveTo>
                    <a:pt x="533400" y="300038"/>
                  </a:moveTo>
                  <a:lnTo>
                    <a:pt x="504825" y="238125"/>
                  </a:lnTo>
                  <a:cubicBezTo>
                    <a:pt x="514852" y="208044"/>
                    <a:pt x="514350" y="219590"/>
                    <a:pt x="514350" y="204788"/>
                  </a:cubicBezTo>
                  <a:lnTo>
                    <a:pt x="666750" y="161925"/>
                  </a:lnTo>
                  <a:lnTo>
                    <a:pt x="714375" y="176213"/>
                  </a:lnTo>
                  <a:cubicBezTo>
                    <a:pt x="777770" y="151830"/>
                    <a:pt x="776288" y="174512"/>
                    <a:pt x="776288" y="147638"/>
                  </a:cubicBezTo>
                  <a:lnTo>
                    <a:pt x="857250" y="61913"/>
                  </a:lnTo>
                  <a:lnTo>
                    <a:pt x="857250" y="0"/>
                  </a:lnTo>
                  <a:lnTo>
                    <a:pt x="947738" y="61913"/>
                  </a:lnTo>
                  <a:lnTo>
                    <a:pt x="1014413" y="119063"/>
                  </a:lnTo>
                  <a:lnTo>
                    <a:pt x="1047750" y="109538"/>
                  </a:lnTo>
                  <a:cubicBezTo>
                    <a:pt x="1077544" y="134366"/>
                    <a:pt x="1076325" y="145749"/>
                    <a:pt x="1076325" y="128588"/>
                  </a:cubicBezTo>
                  <a:cubicBezTo>
                    <a:pt x="1086111" y="69872"/>
                    <a:pt x="1066537" y="71438"/>
                    <a:pt x="1090613" y="71438"/>
                  </a:cubicBezTo>
                  <a:lnTo>
                    <a:pt x="1128713" y="100013"/>
                  </a:lnTo>
                  <a:lnTo>
                    <a:pt x="1185863" y="19050"/>
                  </a:lnTo>
                  <a:lnTo>
                    <a:pt x="1185863" y="185738"/>
                  </a:lnTo>
                  <a:lnTo>
                    <a:pt x="1223963" y="338138"/>
                  </a:lnTo>
                  <a:cubicBezTo>
                    <a:pt x="1194798" y="411049"/>
                    <a:pt x="1221035" y="409575"/>
                    <a:pt x="1190625" y="409575"/>
                  </a:cubicBezTo>
                  <a:cubicBezTo>
                    <a:pt x="1127633" y="477413"/>
                    <a:pt x="1128713" y="445921"/>
                    <a:pt x="1128713" y="481013"/>
                  </a:cubicBezTo>
                  <a:cubicBezTo>
                    <a:pt x="1090129" y="601587"/>
                    <a:pt x="1090613" y="558405"/>
                    <a:pt x="1090613" y="604838"/>
                  </a:cubicBezTo>
                  <a:cubicBezTo>
                    <a:pt x="1041514" y="624478"/>
                    <a:pt x="1060086" y="623888"/>
                    <a:pt x="1038225" y="623888"/>
                  </a:cubicBezTo>
                  <a:cubicBezTo>
                    <a:pt x="980227" y="715717"/>
                    <a:pt x="1016749" y="714375"/>
                    <a:pt x="976313" y="714375"/>
                  </a:cubicBezTo>
                  <a:lnTo>
                    <a:pt x="923925" y="728663"/>
                  </a:lnTo>
                  <a:cubicBezTo>
                    <a:pt x="873821" y="768746"/>
                    <a:pt x="896630" y="766763"/>
                    <a:pt x="866775" y="766763"/>
                  </a:cubicBezTo>
                  <a:lnTo>
                    <a:pt x="814388" y="785813"/>
                  </a:lnTo>
                  <a:cubicBezTo>
                    <a:pt x="737598" y="977787"/>
                    <a:pt x="738188" y="907921"/>
                    <a:pt x="738188" y="981075"/>
                  </a:cubicBezTo>
                  <a:lnTo>
                    <a:pt x="685800" y="1100138"/>
                  </a:lnTo>
                  <a:cubicBezTo>
                    <a:pt x="642287" y="1196836"/>
                    <a:pt x="642938" y="1160571"/>
                    <a:pt x="642938" y="1200150"/>
                  </a:cubicBezTo>
                  <a:lnTo>
                    <a:pt x="642938" y="1285875"/>
                  </a:lnTo>
                  <a:cubicBezTo>
                    <a:pt x="555711" y="1382794"/>
                    <a:pt x="587417" y="1350921"/>
                    <a:pt x="552450" y="1385888"/>
                  </a:cubicBezTo>
                  <a:lnTo>
                    <a:pt x="566738" y="1423988"/>
                  </a:lnTo>
                  <a:cubicBezTo>
                    <a:pt x="479726" y="1486830"/>
                    <a:pt x="516261" y="1485900"/>
                    <a:pt x="476250" y="1485900"/>
                  </a:cubicBezTo>
                  <a:cubicBezTo>
                    <a:pt x="341543" y="1567687"/>
                    <a:pt x="394901" y="1566863"/>
                    <a:pt x="338138" y="1566863"/>
                  </a:cubicBezTo>
                  <a:lnTo>
                    <a:pt x="214313" y="1671638"/>
                  </a:lnTo>
                  <a:lnTo>
                    <a:pt x="166688" y="1671638"/>
                  </a:lnTo>
                  <a:cubicBezTo>
                    <a:pt x="156743" y="1597053"/>
                    <a:pt x="157163" y="1624223"/>
                    <a:pt x="157163" y="1590675"/>
                  </a:cubicBezTo>
                  <a:cubicBezTo>
                    <a:pt x="166972" y="1536726"/>
                    <a:pt x="166688" y="1556037"/>
                    <a:pt x="166688" y="1533525"/>
                  </a:cubicBezTo>
                  <a:lnTo>
                    <a:pt x="133350" y="1481138"/>
                  </a:lnTo>
                  <a:cubicBezTo>
                    <a:pt x="60475" y="1515146"/>
                    <a:pt x="61913" y="1540753"/>
                    <a:pt x="61913" y="1509713"/>
                  </a:cubicBezTo>
                  <a:cubicBezTo>
                    <a:pt x="48908" y="1444686"/>
                    <a:pt x="23813" y="1380765"/>
                    <a:pt x="23813" y="1314450"/>
                  </a:cubicBezTo>
                  <a:lnTo>
                    <a:pt x="38100" y="1228725"/>
                  </a:lnTo>
                  <a:lnTo>
                    <a:pt x="38100" y="1095375"/>
                  </a:lnTo>
                  <a:lnTo>
                    <a:pt x="52388" y="1033463"/>
                  </a:lnTo>
                  <a:lnTo>
                    <a:pt x="0" y="838200"/>
                  </a:lnTo>
                  <a:lnTo>
                    <a:pt x="28575" y="681038"/>
                  </a:lnTo>
                  <a:lnTo>
                    <a:pt x="80963" y="652463"/>
                  </a:lnTo>
                  <a:lnTo>
                    <a:pt x="185738" y="614363"/>
                  </a:lnTo>
                  <a:lnTo>
                    <a:pt x="285750" y="523875"/>
                  </a:lnTo>
                  <a:lnTo>
                    <a:pt x="461963" y="390525"/>
                  </a:lnTo>
                  <a:lnTo>
                    <a:pt x="533400" y="300038"/>
                  </a:lnTo>
                  <a:close/>
                </a:path>
              </a:pathLst>
            </a:custGeom>
            <a:solidFill>
              <a:srgbClr val="FF0000">
                <a:alpha val="49804"/>
              </a:srgbClr>
            </a:solidFill>
            <a:ln w="19050">
              <a:solidFill>
                <a:srgbClr val="344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6812159" y="2861977"/>
              <a:ext cx="928687" cy="1174221"/>
            </a:xfrm>
            <a:custGeom>
              <a:avLst/>
              <a:gdLst>
                <a:gd name="connsiteX0" fmla="*/ 528637 w 928687"/>
                <a:gd name="connsiteY0" fmla="*/ 147637 h 1174221"/>
                <a:gd name="connsiteX1" fmla="*/ 471487 w 928687"/>
                <a:gd name="connsiteY1" fmla="*/ 152400 h 1174221"/>
                <a:gd name="connsiteX2" fmla="*/ 414337 w 928687"/>
                <a:gd name="connsiteY2" fmla="*/ 157162 h 1174221"/>
                <a:gd name="connsiteX3" fmla="*/ 323850 w 928687"/>
                <a:gd name="connsiteY3" fmla="*/ 228600 h 1174221"/>
                <a:gd name="connsiteX4" fmla="*/ 285750 w 928687"/>
                <a:gd name="connsiteY4" fmla="*/ 304800 h 1174221"/>
                <a:gd name="connsiteX5" fmla="*/ 228600 w 928687"/>
                <a:gd name="connsiteY5" fmla="*/ 366712 h 1174221"/>
                <a:gd name="connsiteX6" fmla="*/ 247650 w 928687"/>
                <a:gd name="connsiteY6" fmla="*/ 452437 h 1174221"/>
                <a:gd name="connsiteX7" fmla="*/ 219075 w 928687"/>
                <a:gd name="connsiteY7" fmla="*/ 461962 h 1174221"/>
                <a:gd name="connsiteX8" fmla="*/ 190500 w 928687"/>
                <a:gd name="connsiteY8" fmla="*/ 414337 h 1174221"/>
                <a:gd name="connsiteX9" fmla="*/ 142875 w 928687"/>
                <a:gd name="connsiteY9" fmla="*/ 438150 h 1174221"/>
                <a:gd name="connsiteX10" fmla="*/ 142875 w 928687"/>
                <a:gd name="connsiteY10" fmla="*/ 476250 h 1174221"/>
                <a:gd name="connsiteX11" fmla="*/ 176212 w 928687"/>
                <a:gd name="connsiteY11" fmla="*/ 500062 h 1174221"/>
                <a:gd name="connsiteX12" fmla="*/ 166687 w 928687"/>
                <a:gd name="connsiteY12" fmla="*/ 619125 h 1174221"/>
                <a:gd name="connsiteX13" fmla="*/ 61912 w 928687"/>
                <a:gd name="connsiteY13" fmla="*/ 681037 h 1174221"/>
                <a:gd name="connsiteX14" fmla="*/ 0 w 928687"/>
                <a:gd name="connsiteY14" fmla="*/ 719137 h 1174221"/>
                <a:gd name="connsiteX15" fmla="*/ 23812 w 928687"/>
                <a:gd name="connsiteY15" fmla="*/ 895350 h 1174221"/>
                <a:gd name="connsiteX16" fmla="*/ 90487 w 928687"/>
                <a:gd name="connsiteY16" fmla="*/ 1009650 h 1174221"/>
                <a:gd name="connsiteX17" fmla="*/ 76200 w 928687"/>
                <a:gd name="connsiteY17" fmla="*/ 1104900 h 1174221"/>
                <a:gd name="connsiteX18" fmla="*/ 123825 w 928687"/>
                <a:gd name="connsiteY18" fmla="*/ 1166812 h 1174221"/>
                <a:gd name="connsiteX19" fmla="*/ 180975 w 928687"/>
                <a:gd name="connsiteY19" fmla="*/ 1143000 h 1174221"/>
                <a:gd name="connsiteX20" fmla="*/ 223837 w 928687"/>
                <a:gd name="connsiteY20" fmla="*/ 1162050 h 1174221"/>
                <a:gd name="connsiteX21" fmla="*/ 276225 w 928687"/>
                <a:gd name="connsiteY21" fmla="*/ 1114425 h 1174221"/>
                <a:gd name="connsiteX22" fmla="*/ 285750 w 928687"/>
                <a:gd name="connsiteY22" fmla="*/ 1090612 h 1174221"/>
                <a:gd name="connsiteX23" fmla="*/ 314325 w 928687"/>
                <a:gd name="connsiteY23" fmla="*/ 890587 h 1174221"/>
                <a:gd name="connsiteX24" fmla="*/ 328612 w 928687"/>
                <a:gd name="connsiteY24" fmla="*/ 885825 h 1174221"/>
                <a:gd name="connsiteX25" fmla="*/ 338137 w 928687"/>
                <a:gd name="connsiteY25" fmla="*/ 957262 h 1174221"/>
                <a:gd name="connsiteX26" fmla="*/ 319087 w 928687"/>
                <a:gd name="connsiteY26" fmla="*/ 971550 h 1174221"/>
                <a:gd name="connsiteX27" fmla="*/ 323850 w 928687"/>
                <a:gd name="connsiteY27" fmla="*/ 1042987 h 1174221"/>
                <a:gd name="connsiteX28" fmla="*/ 290512 w 928687"/>
                <a:gd name="connsiteY28" fmla="*/ 1119187 h 1174221"/>
                <a:gd name="connsiteX29" fmla="*/ 309562 w 928687"/>
                <a:gd name="connsiteY29" fmla="*/ 1162050 h 1174221"/>
                <a:gd name="connsiteX30" fmla="*/ 357187 w 928687"/>
                <a:gd name="connsiteY30" fmla="*/ 1143000 h 1174221"/>
                <a:gd name="connsiteX31" fmla="*/ 366712 w 928687"/>
                <a:gd name="connsiteY31" fmla="*/ 1047750 h 1174221"/>
                <a:gd name="connsiteX32" fmla="*/ 461962 w 928687"/>
                <a:gd name="connsiteY32" fmla="*/ 852487 h 1174221"/>
                <a:gd name="connsiteX33" fmla="*/ 481012 w 928687"/>
                <a:gd name="connsiteY33" fmla="*/ 762000 h 1174221"/>
                <a:gd name="connsiteX34" fmla="*/ 476250 w 928687"/>
                <a:gd name="connsiteY34" fmla="*/ 666750 h 1174221"/>
                <a:gd name="connsiteX35" fmla="*/ 490537 w 928687"/>
                <a:gd name="connsiteY35" fmla="*/ 595312 h 1174221"/>
                <a:gd name="connsiteX36" fmla="*/ 423862 w 928687"/>
                <a:gd name="connsiteY36" fmla="*/ 581025 h 1174221"/>
                <a:gd name="connsiteX37" fmla="*/ 395287 w 928687"/>
                <a:gd name="connsiteY37" fmla="*/ 704850 h 1174221"/>
                <a:gd name="connsiteX38" fmla="*/ 381000 w 928687"/>
                <a:gd name="connsiteY38" fmla="*/ 781050 h 1174221"/>
                <a:gd name="connsiteX39" fmla="*/ 357187 w 928687"/>
                <a:gd name="connsiteY39" fmla="*/ 666750 h 1174221"/>
                <a:gd name="connsiteX40" fmla="*/ 385762 w 928687"/>
                <a:gd name="connsiteY40" fmla="*/ 576262 h 1174221"/>
                <a:gd name="connsiteX41" fmla="*/ 490537 w 928687"/>
                <a:gd name="connsiteY41" fmla="*/ 447675 h 1174221"/>
                <a:gd name="connsiteX42" fmla="*/ 528637 w 928687"/>
                <a:gd name="connsiteY42" fmla="*/ 419100 h 1174221"/>
                <a:gd name="connsiteX43" fmla="*/ 566737 w 928687"/>
                <a:gd name="connsiteY43" fmla="*/ 447675 h 1174221"/>
                <a:gd name="connsiteX44" fmla="*/ 500062 w 928687"/>
                <a:gd name="connsiteY44" fmla="*/ 538162 h 1174221"/>
                <a:gd name="connsiteX45" fmla="*/ 485775 w 928687"/>
                <a:gd name="connsiteY45" fmla="*/ 585787 h 1174221"/>
                <a:gd name="connsiteX46" fmla="*/ 547687 w 928687"/>
                <a:gd name="connsiteY46" fmla="*/ 614362 h 1174221"/>
                <a:gd name="connsiteX47" fmla="*/ 614362 w 928687"/>
                <a:gd name="connsiteY47" fmla="*/ 581025 h 1174221"/>
                <a:gd name="connsiteX48" fmla="*/ 738187 w 928687"/>
                <a:gd name="connsiteY48" fmla="*/ 461962 h 1174221"/>
                <a:gd name="connsiteX49" fmla="*/ 828675 w 928687"/>
                <a:gd name="connsiteY49" fmla="*/ 342900 h 1174221"/>
                <a:gd name="connsiteX50" fmla="*/ 857250 w 928687"/>
                <a:gd name="connsiteY50" fmla="*/ 276225 h 1174221"/>
                <a:gd name="connsiteX51" fmla="*/ 885825 w 928687"/>
                <a:gd name="connsiteY51" fmla="*/ 223837 h 1174221"/>
                <a:gd name="connsiteX52" fmla="*/ 895350 w 928687"/>
                <a:gd name="connsiteY52" fmla="*/ 166687 h 1174221"/>
                <a:gd name="connsiteX53" fmla="*/ 928687 w 928687"/>
                <a:gd name="connsiteY53" fmla="*/ 57150 h 1174221"/>
                <a:gd name="connsiteX54" fmla="*/ 876300 w 928687"/>
                <a:gd name="connsiteY54" fmla="*/ 9525 h 1174221"/>
                <a:gd name="connsiteX55" fmla="*/ 819150 w 928687"/>
                <a:gd name="connsiteY55" fmla="*/ 19050 h 1174221"/>
                <a:gd name="connsiteX56" fmla="*/ 676275 w 928687"/>
                <a:gd name="connsiteY56" fmla="*/ 0 h 1174221"/>
                <a:gd name="connsiteX57" fmla="*/ 571500 w 928687"/>
                <a:gd name="connsiteY57" fmla="*/ 19050 h 1174221"/>
                <a:gd name="connsiteX58" fmla="*/ 552450 w 928687"/>
                <a:gd name="connsiteY58" fmla="*/ 95250 h 1174221"/>
                <a:gd name="connsiteX59" fmla="*/ 528637 w 928687"/>
                <a:gd name="connsiteY59" fmla="*/ 147637 h 11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28687" h="1174221">
                  <a:moveTo>
                    <a:pt x="528637" y="147637"/>
                  </a:moveTo>
                  <a:lnTo>
                    <a:pt x="471487" y="152400"/>
                  </a:lnTo>
                  <a:lnTo>
                    <a:pt x="414337" y="157162"/>
                  </a:lnTo>
                  <a:lnTo>
                    <a:pt x="323850" y="228600"/>
                  </a:lnTo>
                  <a:lnTo>
                    <a:pt x="285750" y="304800"/>
                  </a:lnTo>
                  <a:lnTo>
                    <a:pt x="228600" y="366712"/>
                  </a:lnTo>
                  <a:lnTo>
                    <a:pt x="247650" y="452437"/>
                  </a:lnTo>
                  <a:cubicBezTo>
                    <a:pt x="225760" y="468855"/>
                    <a:pt x="235699" y="470275"/>
                    <a:pt x="219075" y="461962"/>
                  </a:cubicBezTo>
                  <a:cubicBezTo>
                    <a:pt x="194552" y="412917"/>
                    <a:pt x="213011" y="414337"/>
                    <a:pt x="190500" y="414337"/>
                  </a:cubicBezTo>
                  <a:cubicBezTo>
                    <a:pt x="141401" y="433977"/>
                    <a:pt x="142875" y="416289"/>
                    <a:pt x="142875" y="438150"/>
                  </a:cubicBezTo>
                  <a:lnTo>
                    <a:pt x="142875" y="476250"/>
                  </a:lnTo>
                  <a:lnTo>
                    <a:pt x="176212" y="500062"/>
                  </a:lnTo>
                  <a:cubicBezTo>
                    <a:pt x="166555" y="615944"/>
                    <a:pt x="166687" y="576130"/>
                    <a:pt x="166687" y="619125"/>
                  </a:cubicBezTo>
                  <a:lnTo>
                    <a:pt x="61912" y="681037"/>
                  </a:lnTo>
                  <a:lnTo>
                    <a:pt x="0" y="719137"/>
                  </a:lnTo>
                  <a:cubicBezTo>
                    <a:pt x="8154" y="777845"/>
                    <a:pt x="23812" y="836078"/>
                    <a:pt x="23812" y="895350"/>
                  </a:cubicBezTo>
                  <a:cubicBezTo>
                    <a:pt x="91313" y="1006243"/>
                    <a:pt x="90487" y="962142"/>
                    <a:pt x="90487" y="1009650"/>
                  </a:cubicBezTo>
                  <a:cubicBezTo>
                    <a:pt x="75678" y="1098507"/>
                    <a:pt x="76200" y="1066406"/>
                    <a:pt x="76200" y="1104900"/>
                  </a:cubicBezTo>
                  <a:cubicBezTo>
                    <a:pt x="102861" y="1174221"/>
                    <a:pt x="77901" y="1166812"/>
                    <a:pt x="123825" y="1166812"/>
                  </a:cubicBezTo>
                  <a:cubicBezTo>
                    <a:pt x="182481" y="1147260"/>
                    <a:pt x="180975" y="1167842"/>
                    <a:pt x="180975" y="1143000"/>
                  </a:cubicBezTo>
                  <a:cubicBezTo>
                    <a:pt x="220495" y="1162760"/>
                    <a:pt x="204876" y="1162050"/>
                    <a:pt x="223837" y="1162050"/>
                  </a:cubicBezTo>
                  <a:cubicBezTo>
                    <a:pt x="241300" y="1146175"/>
                    <a:pt x="260769" y="1132259"/>
                    <a:pt x="276225" y="1114425"/>
                  </a:cubicBezTo>
                  <a:cubicBezTo>
                    <a:pt x="281824" y="1107965"/>
                    <a:pt x="285750" y="1090612"/>
                    <a:pt x="285750" y="1090612"/>
                  </a:cubicBezTo>
                  <a:lnTo>
                    <a:pt x="314325" y="890587"/>
                  </a:lnTo>
                  <a:lnTo>
                    <a:pt x="328612" y="885825"/>
                  </a:lnTo>
                  <a:lnTo>
                    <a:pt x="338137" y="957262"/>
                  </a:lnTo>
                  <a:lnTo>
                    <a:pt x="319087" y="971550"/>
                  </a:lnTo>
                  <a:cubicBezTo>
                    <a:pt x="328929" y="1040447"/>
                    <a:pt x="344487" y="1022350"/>
                    <a:pt x="323850" y="1042987"/>
                  </a:cubicBezTo>
                  <a:cubicBezTo>
                    <a:pt x="289841" y="1115863"/>
                    <a:pt x="290512" y="1088147"/>
                    <a:pt x="290512" y="1119187"/>
                  </a:cubicBezTo>
                  <a:cubicBezTo>
                    <a:pt x="305302" y="1163556"/>
                    <a:pt x="289739" y="1162050"/>
                    <a:pt x="309562" y="1162050"/>
                  </a:cubicBezTo>
                  <a:cubicBezTo>
                    <a:pt x="355890" y="1151755"/>
                    <a:pt x="345880" y="1165616"/>
                    <a:pt x="357187" y="1143000"/>
                  </a:cubicBezTo>
                  <a:cubicBezTo>
                    <a:pt x="366878" y="1050933"/>
                    <a:pt x="366712" y="1082841"/>
                    <a:pt x="366712" y="1047750"/>
                  </a:cubicBezTo>
                  <a:cubicBezTo>
                    <a:pt x="462672" y="855830"/>
                    <a:pt x="461962" y="928245"/>
                    <a:pt x="461962" y="852487"/>
                  </a:cubicBezTo>
                  <a:cubicBezTo>
                    <a:pt x="482167" y="771667"/>
                    <a:pt x="481012" y="802469"/>
                    <a:pt x="481012" y="762000"/>
                  </a:cubicBezTo>
                  <a:lnTo>
                    <a:pt x="476250" y="666750"/>
                  </a:lnTo>
                  <a:lnTo>
                    <a:pt x="490537" y="595312"/>
                  </a:lnTo>
                  <a:cubicBezTo>
                    <a:pt x="430307" y="580255"/>
                    <a:pt x="453023" y="581025"/>
                    <a:pt x="423862" y="581025"/>
                  </a:cubicBezTo>
                  <a:lnTo>
                    <a:pt x="395287" y="704850"/>
                  </a:lnTo>
                  <a:cubicBezTo>
                    <a:pt x="385565" y="782625"/>
                    <a:pt x="411360" y="781050"/>
                    <a:pt x="381000" y="781050"/>
                  </a:cubicBezTo>
                  <a:cubicBezTo>
                    <a:pt x="356483" y="673179"/>
                    <a:pt x="357187" y="712091"/>
                    <a:pt x="357187" y="666750"/>
                  </a:cubicBezTo>
                  <a:cubicBezTo>
                    <a:pt x="386819" y="582793"/>
                    <a:pt x="385762" y="614406"/>
                    <a:pt x="385762" y="576262"/>
                  </a:cubicBezTo>
                  <a:cubicBezTo>
                    <a:pt x="486750" y="446422"/>
                    <a:pt x="431474" y="447675"/>
                    <a:pt x="490537" y="447675"/>
                  </a:cubicBezTo>
                  <a:lnTo>
                    <a:pt x="528637" y="419100"/>
                  </a:lnTo>
                  <a:cubicBezTo>
                    <a:pt x="563180" y="448708"/>
                    <a:pt x="547339" y="447675"/>
                    <a:pt x="566737" y="447675"/>
                  </a:cubicBezTo>
                  <a:cubicBezTo>
                    <a:pt x="503511" y="535220"/>
                    <a:pt x="529752" y="508478"/>
                    <a:pt x="500062" y="538162"/>
                  </a:cubicBezTo>
                  <a:cubicBezTo>
                    <a:pt x="485273" y="582531"/>
                    <a:pt x="485775" y="565965"/>
                    <a:pt x="485775" y="585787"/>
                  </a:cubicBezTo>
                  <a:cubicBezTo>
                    <a:pt x="544345" y="615072"/>
                    <a:pt x="521626" y="614362"/>
                    <a:pt x="547687" y="614362"/>
                  </a:cubicBezTo>
                  <a:cubicBezTo>
                    <a:pt x="615821" y="585162"/>
                    <a:pt x="614362" y="609967"/>
                    <a:pt x="614362" y="581025"/>
                  </a:cubicBezTo>
                  <a:cubicBezTo>
                    <a:pt x="740565" y="469383"/>
                    <a:pt x="738187" y="526594"/>
                    <a:pt x="738187" y="461962"/>
                  </a:cubicBezTo>
                  <a:cubicBezTo>
                    <a:pt x="829660" y="346417"/>
                    <a:pt x="828675" y="396256"/>
                    <a:pt x="828675" y="342900"/>
                  </a:cubicBezTo>
                  <a:cubicBezTo>
                    <a:pt x="853293" y="278892"/>
                    <a:pt x="836850" y="296620"/>
                    <a:pt x="857250" y="276225"/>
                  </a:cubicBezTo>
                  <a:lnTo>
                    <a:pt x="885825" y="223837"/>
                  </a:lnTo>
                  <a:lnTo>
                    <a:pt x="895350" y="166687"/>
                  </a:lnTo>
                  <a:lnTo>
                    <a:pt x="928687" y="57150"/>
                  </a:lnTo>
                  <a:cubicBezTo>
                    <a:pt x="879940" y="8403"/>
                    <a:pt x="903513" y="9525"/>
                    <a:pt x="876300" y="9525"/>
                  </a:cubicBezTo>
                  <a:lnTo>
                    <a:pt x="819150" y="19050"/>
                  </a:lnTo>
                  <a:lnTo>
                    <a:pt x="676275" y="0"/>
                  </a:lnTo>
                  <a:lnTo>
                    <a:pt x="571500" y="19050"/>
                  </a:lnTo>
                  <a:lnTo>
                    <a:pt x="552450" y="95250"/>
                  </a:lnTo>
                  <a:lnTo>
                    <a:pt x="528637" y="147637"/>
                  </a:lnTo>
                  <a:close/>
                </a:path>
              </a:pathLst>
            </a:custGeom>
            <a:solidFill>
              <a:srgbClr val="336600"/>
            </a:solidFill>
            <a:ln w="19050">
              <a:solidFill>
                <a:srgbClr val="344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5"/>
          <p:cNvGrpSpPr/>
          <p:nvPr/>
        </p:nvGrpSpPr>
        <p:grpSpPr>
          <a:xfrm>
            <a:off x="4324064" y="2514601"/>
            <a:ext cx="4057936" cy="3776440"/>
            <a:chOff x="4188880" y="2678113"/>
            <a:chExt cx="4044950" cy="4067174"/>
          </a:xfrm>
          <a:effectLst>
            <a:outerShdw blurRad="50800" dist="25400" algn="l" rotWithShape="0">
              <a:schemeClr val="bg1">
                <a:alpha val="67000"/>
              </a:schemeClr>
            </a:outerShdw>
          </a:effectLst>
        </p:grpSpPr>
        <p:sp>
          <p:nvSpPr>
            <p:cNvPr id="10" name="Freeform 112"/>
            <p:cNvSpPr>
              <a:spLocks noChangeArrowheads="1"/>
            </p:cNvSpPr>
            <p:nvPr/>
          </p:nvSpPr>
          <p:spPr bwMode="invGray">
            <a:xfrm>
              <a:off x="5039780" y="5783263"/>
              <a:ext cx="952500" cy="222250"/>
            </a:xfrm>
            <a:custGeom>
              <a:avLst/>
              <a:gdLst>
                <a:gd name="T0" fmla="*/ 0 w 952500"/>
                <a:gd name="T1" fmla="*/ 25400 h 222250"/>
                <a:gd name="T2" fmla="*/ 184150 w 952500"/>
                <a:gd name="T3" fmla="*/ 0 h 222250"/>
                <a:gd name="T4" fmla="*/ 393700 w 952500"/>
                <a:gd name="T5" fmla="*/ 101600 h 222250"/>
                <a:gd name="T6" fmla="*/ 539750 w 952500"/>
                <a:gd name="T7" fmla="*/ 222250 h 222250"/>
                <a:gd name="T8" fmla="*/ 615950 w 952500"/>
                <a:gd name="T9" fmla="*/ 209550 h 222250"/>
                <a:gd name="T10" fmla="*/ 711200 w 952500"/>
                <a:gd name="T11" fmla="*/ 114300 h 222250"/>
                <a:gd name="T12" fmla="*/ 755650 w 952500"/>
                <a:gd name="T13" fmla="*/ 152400 h 222250"/>
                <a:gd name="T14" fmla="*/ 901700 w 952500"/>
                <a:gd name="T15" fmla="*/ 158750 h 222250"/>
                <a:gd name="T16" fmla="*/ 952500 w 952500"/>
                <a:gd name="T17" fmla="*/ 139700 h 2222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52500"/>
                <a:gd name="T28" fmla="*/ 0 h 222250"/>
                <a:gd name="T29" fmla="*/ 952500 w 952500"/>
                <a:gd name="T30" fmla="*/ 222250 h 2222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52500" h="222250">
                  <a:moveTo>
                    <a:pt x="0" y="25400"/>
                  </a:moveTo>
                  <a:lnTo>
                    <a:pt x="184150" y="0"/>
                  </a:lnTo>
                  <a:lnTo>
                    <a:pt x="393700" y="101600"/>
                  </a:lnTo>
                  <a:lnTo>
                    <a:pt x="539750" y="222250"/>
                  </a:lnTo>
                  <a:cubicBezTo>
                    <a:pt x="611683" y="209171"/>
                    <a:pt x="585935" y="209550"/>
                    <a:pt x="615950" y="209550"/>
                  </a:cubicBezTo>
                  <a:lnTo>
                    <a:pt x="711200" y="114300"/>
                  </a:lnTo>
                  <a:lnTo>
                    <a:pt x="755650" y="152400"/>
                  </a:lnTo>
                  <a:cubicBezTo>
                    <a:pt x="804329" y="154613"/>
                    <a:pt x="852971" y="158750"/>
                    <a:pt x="901700" y="158750"/>
                  </a:cubicBezTo>
                  <a:lnTo>
                    <a:pt x="952500" y="139700"/>
                  </a:lnTo>
                </a:path>
              </a:pathLst>
            </a:custGeom>
            <a:noFill/>
            <a:ln w="25400" cap="rnd" algn="ctr">
              <a:solidFill>
                <a:srgbClr val="0000FF"/>
              </a:solidFill>
              <a:miter lim="800000"/>
              <a:headEnd/>
              <a:tailEnd/>
            </a:ln>
            <a:scene3d>
              <a:camera prst="orthographicFront"/>
              <a:lightRig rig="threePt" dir="t"/>
            </a:scene3d>
            <a:sp3d/>
          </p:spPr>
          <p:txBody>
            <a:bodyPr anchor="ctr">
              <a:spAutoFit/>
            </a:bodyPr>
            <a:lstStyle/>
            <a:p>
              <a:endParaRPr lang="en-US" dirty="0"/>
            </a:p>
          </p:txBody>
        </p:sp>
        <p:grpSp>
          <p:nvGrpSpPr>
            <p:cNvPr id="6" name="Group 356"/>
            <p:cNvGrpSpPr/>
            <p:nvPr/>
          </p:nvGrpSpPr>
          <p:grpSpPr>
            <a:xfrm>
              <a:off x="4188880" y="2678113"/>
              <a:ext cx="4044950" cy="4067174"/>
              <a:chOff x="4188880" y="2678113"/>
              <a:chExt cx="4044950" cy="4067174"/>
            </a:xfrm>
          </p:grpSpPr>
          <p:sp>
            <p:nvSpPr>
              <p:cNvPr id="13" name="Freeform 91"/>
              <p:cNvSpPr>
                <a:spLocks noChangeArrowheads="1"/>
              </p:cNvSpPr>
              <p:nvPr/>
            </p:nvSpPr>
            <p:spPr bwMode="invGray">
              <a:xfrm>
                <a:off x="5731930" y="2678113"/>
                <a:ext cx="2438400" cy="3238500"/>
              </a:xfrm>
              <a:custGeom>
                <a:avLst/>
                <a:gdLst>
                  <a:gd name="T0" fmla="*/ 2368550 w 2438400"/>
                  <a:gd name="T1" fmla="*/ 0 h 3238500"/>
                  <a:gd name="T2" fmla="*/ 2438400 w 2438400"/>
                  <a:gd name="T3" fmla="*/ 127000 h 3238500"/>
                  <a:gd name="T4" fmla="*/ 2413000 w 2438400"/>
                  <a:gd name="T5" fmla="*/ 215900 h 3238500"/>
                  <a:gd name="T6" fmla="*/ 2254250 w 2438400"/>
                  <a:gd name="T7" fmla="*/ 285750 h 3238500"/>
                  <a:gd name="T8" fmla="*/ 2197100 w 2438400"/>
                  <a:gd name="T9" fmla="*/ 266700 h 3238500"/>
                  <a:gd name="T10" fmla="*/ 2108200 w 2438400"/>
                  <a:gd name="T11" fmla="*/ 203200 h 3238500"/>
                  <a:gd name="T12" fmla="*/ 2038350 w 2438400"/>
                  <a:gd name="T13" fmla="*/ 203200 h 3238500"/>
                  <a:gd name="T14" fmla="*/ 1936750 w 2438400"/>
                  <a:gd name="T15" fmla="*/ 177800 h 3238500"/>
                  <a:gd name="T16" fmla="*/ 1714500 w 2438400"/>
                  <a:gd name="T17" fmla="*/ 215900 h 3238500"/>
                  <a:gd name="T18" fmla="*/ 1403350 w 2438400"/>
                  <a:gd name="T19" fmla="*/ 323850 h 3238500"/>
                  <a:gd name="T20" fmla="*/ 1289050 w 2438400"/>
                  <a:gd name="T21" fmla="*/ 444500 h 3238500"/>
                  <a:gd name="T22" fmla="*/ 1212850 w 2438400"/>
                  <a:gd name="T23" fmla="*/ 685800 h 3238500"/>
                  <a:gd name="T24" fmla="*/ 1193800 w 2438400"/>
                  <a:gd name="T25" fmla="*/ 742950 h 3238500"/>
                  <a:gd name="T26" fmla="*/ 1047750 w 2438400"/>
                  <a:gd name="T27" fmla="*/ 996950 h 3238500"/>
                  <a:gd name="T28" fmla="*/ 1035050 w 2438400"/>
                  <a:gd name="T29" fmla="*/ 1085850 h 3238500"/>
                  <a:gd name="T30" fmla="*/ 685800 w 2438400"/>
                  <a:gd name="T31" fmla="*/ 1517650 h 3238500"/>
                  <a:gd name="T32" fmla="*/ 590550 w 2438400"/>
                  <a:gd name="T33" fmla="*/ 1524000 h 3238500"/>
                  <a:gd name="T34" fmla="*/ 463550 w 2438400"/>
                  <a:gd name="T35" fmla="*/ 1695450 h 3238500"/>
                  <a:gd name="T36" fmla="*/ 266700 w 2438400"/>
                  <a:gd name="T37" fmla="*/ 1974850 h 3238500"/>
                  <a:gd name="T38" fmla="*/ 158750 w 2438400"/>
                  <a:gd name="T39" fmla="*/ 2533650 h 3238500"/>
                  <a:gd name="T40" fmla="*/ 114300 w 2438400"/>
                  <a:gd name="T41" fmla="*/ 2768600 h 3238500"/>
                  <a:gd name="T42" fmla="*/ 57150 w 2438400"/>
                  <a:gd name="T43" fmla="*/ 2952750 h 3238500"/>
                  <a:gd name="T44" fmla="*/ 0 w 2438400"/>
                  <a:gd name="T45" fmla="*/ 3238500 h 32385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38400"/>
                  <a:gd name="T70" fmla="*/ 0 h 3238500"/>
                  <a:gd name="T71" fmla="*/ 2438400 w 2438400"/>
                  <a:gd name="T72" fmla="*/ 3238500 h 32385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38400" h="3238500">
                    <a:moveTo>
                      <a:pt x="2368550" y="0"/>
                    </a:moveTo>
                    <a:lnTo>
                      <a:pt x="2438400" y="127000"/>
                    </a:lnTo>
                    <a:lnTo>
                      <a:pt x="2413000" y="215900"/>
                    </a:lnTo>
                    <a:lnTo>
                      <a:pt x="2254250" y="285750"/>
                    </a:lnTo>
                    <a:cubicBezTo>
                      <a:pt x="2201468" y="265957"/>
                      <a:pt x="2221535" y="266700"/>
                      <a:pt x="2197100" y="266700"/>
                    </a:cubicBezTo>
                    <a:lnTo>
                      <a:pt x="2108200" y="203200"/>
                    </a:lnTo>
                    <a:lnTo>
                      <a:pt x="2038350" y="203200"/>
                    </a:lnTo>
                    <a:lnTo>
                      <a:pt x="1936750" y="177800"/>
                    </a:lnTo>
                    <a:lnTo>
                      <a:pt x="1714500" y="215900"/>
                    </a:lnTo>
                    <a:lnTo>
                      <a:pt x="1403350" y="323850"/>
                    </a:lnTo>
                    <a:lnTo>
                      <a:pt x="1289050" y="444500"/>
                    </a:lnTo>
                    <a:cubicBezTo>
                      <a:pt x="1218611" y="687833"/>
                      <a:pt x="1302936" y="685800"/>
                      <a:pt x="1212850" y="685800"/>
                    </a:cubicBezTo>
                    <a:lnTo>
                      <a:pt x="1193800" y="742950"/>
                    </a:lnTo>
                    <a:lnTo>
                      <a:pt x="1047750" y="996950"/>
                    </a:lnTo>
                    <a:lnTo>
                      <a:pt x="1035050" y="1085850"/>
                    </a:lnTo>
                    <a:cubicBezTo>
                      <a:pt x="974725" y="1172633"/>
                      <a:pt x="759883" y="1444625"/>
                      <a:pt x="685800" y="1517650"/>
                    </a:cubicBezTo>
                    <a:lnTo>
                      <a:pt x="590550" y="1524000"/>
                    </a:lnTo>
                    <a:lnTo>
                      <a:pt x="463550" y="1695450"/>
                    </a:lnTo>
                    <a:lnTo>
                      <a:pt x="266700" y="1974850"/>
                    </a:lnTo>
                    <a:lnTo>
                      <a:pt x="158750" y="2533650"/>
                    </a:lnTo>
                    <a:lnTo>
                      <a:pt x="114300" y="2768600"/>
                    </a:lnTo>
                    <a:lnTo>
                      <a:pt x="57150" y="2952750"/>
                    </a:lnTo>
                    <a:lnTo>
                      <a:pt x="0" y="3238500"/>
                    </a:lnTo>
                  </a:path>
                </a:pathLst>
              </a:custGeom>
              <a:noFill/>
              <a:ln w="25400" cap="rnd" algn="ctr">
                <a:solidFill>
                  <a:srgbClr val="0000FF"/>
                </a:solidFill>
                <a:miter lim="800000"/>
                <a:headEnd/>
                <a:tailEnd/>
              </a:ln>
              <a:scene3d>
                <a:camera prst="orthographicFront"/>
                <a:lightRig rig="threePt" dir="t"/>
              </a:scene3d>
              <a:sp3d/>
            </p:spPr>
            <p:txBody>
              <a:bodyPr anchor="ctr">
                <a:spAutoFit/>
              </a:bodyPr>
              <a:lstStyle/>
              <a:p>
                <a:endParaRPr lang="en-US" dirty="0"/>
              </a:p>
            </p:txBody>
          </p:sp>
          <p:sp>
            <p:nvSpPr>
              <p:cNvPr id="14" name="Freeform 92"/>
              <p:cNvSpPr>
                <a:spLocks noChangeArrowheads="1"/>
              </p:cNvSpPr>
              <p:nvPr/>
            </p:nvSpPr>
            <p:spPr bwMode="invGray">
              <a:xfrm>
                <a:off x="8087780" y="2779713"/>
                <a:ext cx="146050" cy="69850"/>
              </a:xfrm>
              <a:custGeom>
                <a:avLst/>
                <a:gdLst>
                  <a:gd name="T0" fmla="*/ 146050 w 146050"/>
                  <a:gd name="T1" fmla="*/ 0 h 69850"/>
                  <a:gd name="T2" fmla="*/ 57150 w 146050"/>
                  <a:gd name="T3" fmla="*/ 69850 h 69850"/>
                  <a:gd name="T4" fmla="*/ 0 w 146050"/>
                  <a:gd name="T5" fmla="*/ 31750 h 69850"/>
                  <a:gd name="T6" fmla="*/ 0 60000 65536"/>
                  <a:gd name="T7" fmla="*/ 0 60000 65536"/>
                  <a:gd name="T8" fmla="*/ 0 60000 65536"/>
                  <a:gd name="T9" fmla="*/ 0 w 146050"/>
                  <a:gd name="T10" fmla="*/ 0 h 69850"/>
                  <a:gd name="T11" fmla="*/ 146050 w 146050"/>
                  <a:gd name="T12" fmla="*/ 69850 h 69850"/>
                </a:gdLst>
                <a:ahLst/>
                <a:cxnLst>
                  <a:cxn ang="T6">
                    <a:pos x="T0" y="T1"/>
                  </a:cxn>
                  <a:cxn ang="T7">
                    <a:pos x="T2" y="T3"/>
                  </a:cxn>
                  <a:cxn ang="T8">
                    <a:pos x="T4" y="T5"/>
                  </a:cxn>
                </a:cxnLst>
                <a:rect l="T9" t="T10" r="T11" b="T12"/>
                <a:pathLst>
                  <a:path w="146050" h="69850">
                    <a:moveTo>
                      <a:pt x="146050" y="0"/>
                    </a:moveTo>
                    <a:lnTo>
                      <a:pt x="57150" y="69850"/>
                    </a:lnTo>
                    <a:lnTo>
                      <a:pt x="0" y="31750"/>
                    </a:lnTo>
                  </a:path>
                </a:pathLst>
              </a:custGeom>
              <a:noFill/>
              <a:ln w="25400" cap="rnd" algn="ctr">
                <a:solidFill>
                  <a:srgbClr val="0000FF"/>
                </a:solidFill>
                <a:miter lim="800000"/>
                <a:headEnd/>
                <a:tailEnd/>
              </a:ln>
              <a:scene3d>
                <a:camera prst="orthographicFront"/>
                <a:lightRig rig="threePt" dir="t"/>
              </a:scene3d>
              <a:sp3d/>
            </p:spPr>
            <p:txBody>
              <a:bodyPr anchor="ctr">
                <a:spAutoFit/>
              </a:bodyPr>
              <a:lstStyle/>
              <a:p>
                <a:endParaRPr lang="en-US" dirty="0"/>
              </a:p>
            </p:txBody>
          </p:sp>
          <p:sp>
            <p:nvSpPr>
              <p:cNvPr id="15" name="Freeform 93"/>
              <p:cNvSpPr>
                <a:spLocks noChangeArrowheads="1"/>
              </p:cNvSpPr>
              <p:nvPr/>
            </p:nvSpPr>
            <p:spPr bwMode="invGray">
              <a:xfrm>
                <a:off x="8100480" y="2862263"/>
                <a:ext cx="76200" cy="95250"/>
              </a:xfrm>
              <a:custGeom>
                <a:avLst/>
                <a:gdLst>
                  <a:gd name="T0" fmla="*/ 76200 w 76200"/>
                  <a:gd name="T1" fmla="*/ 95250 h 95250"/>
                  <a:gd name="T2" fmla="*/ 0 w 76200"/>
                  <a:gd name="T3" fmla="*/ 0 h 95250"/>
                  <a:gd name="T4" fmla="*/ 0 60000 65536"/>
                  <a:gd name="T5" fmla="*/ 0 60000 65536"/>
                  <a:gd name="T6" fmla="*/ 0 w 76200"/>
                  <a:gd name="T7" fmla="*/ 0 h 95250"/>
                  <a:gd name="T8" fmla="*/ 76200 w 76200"/>
                  <a:gd name="T9" fmla="*/ 95250 h 95250"/>
                </a:gdLst>
                <a:ahLst/>
                <a:cxnLst>
                  <a:cxn ang="T4">
                    <a:pos x="T0" y="T1"/>
                  </a:cxn>
                  <a:cxn ang="T5">
                    <a:pos x="T2" y="T3"/>
                  </a:cxn>
                </a:cxnLst>
                <a:rect l="T6" t="T7" r="T8" b="T9"/>
                <a:pathLst>
                  <a:path w="76200" h="95250">
                    <a:moveTo>
                      <a:pt x="76200" y="95250"/>
                    </a:moveTo>
                    <a:lnTo>
                      <a:pt x="0" y="0"/>
                    </a:lnTo>
                  </a:path>
                </a:pathLst>
              </a:custGeom>
              <a:solidFill>
                <a:schemeClr val="accent1"/>
              </a:solidFill>
              <a:ln w="25400" cap="rnd" algn="ctr">
                <a:solidFill>
                  <a:srgbClr val="0000FF"/>
                </a:solidFill>
                <a:miter lim="800000"/>
                <a:headEnd/>
                <a:tailEnd/>
              </a:ln>
              <a:scene3d>
                <a:camera prst="orthographicFront"/>
                <a:lightRig rig="threePt" dir="t"/>
              </a:scene3d>
              <a:sp3d/>
            </p:spPr>
            <p:txBody>
              <a:bodyPr anchor="ctr">
                <a:spAutoFit/>
              </a:bodyPr>
              <a:lstStyle/>
              <a:p>
                <a:endParaRPr lang="en-US" dirty="0"/>
              </a:p>
            </p:txBody>
          </p:sp>
          <p:sp>
            <p:nvSpPr>
              <p:cNvPr id="16" name="Freeform 94"/>
              <p:cNvSpPr>
                <a:spLocks noChangeArrowheads="1"/>
              </p:cNvSpPr>
              <p:nvPr/>
            </p:nvSpPr>
            <p:spPr bwMode="invGray">
              <a:xfrm>
                <a:off x="7941730" y="2951163"/>
                <a:ext cx="19050" cy="69850"/>
              </a:xfrm>
              <a:custGeom>
                <a:avLst/>
                <a:gdLst>
                  <a:gd name="T0" fmla="*/ 0 w 19050"/>
                  <a:gd name="T1" fmla="*/ 69850 h 69850"/>
                  <a:gd name="T2" fmla="*/ 19050 w 19050"/>
                  <a:gd name="T3" fmla="*/ 0 h 69850"/>
                  <a:gd name="T4" fmla="*/ 0 60000 65536"/>
                  <a:gd name="T5" fmla="*/ 0 60000 65536"/>
                  <a:gd name="T6" fmla="*/ 0 w 19050"/>
                  <a:gd name="T7" fmla="*/ 0 h 69850"/>
                  <a:gd name="T8" fmla="*/ 19050 w 19050"/>
                  <a:gd name="T9" fmla="*/ 69850 h 69850"/>
                </a:gdLst>
                <a:ahLst/>
                <a:cxnLst>
                  <a:cxn ang="T4">
                    <a:pos x="T0" y="T1"/>
                  </a:cxn>
                  <a:cxn ang="T5">
                    <a:pos x="T2" y="T3"/>
                  </a:cxn>
                </a:cxnLst>
                <a:rect l="T6" t="T7" r="T8" b="T9"/>
                <a:pathLst>
                  <a:path w="19050" h="69850">
                    <a:moveTo>
                      <a:pt x="0" y="69850"/>
                    </a:moveTo>
                    <a:lnTo>
                      <a:pt x="19050" y="0"/>
                    </a:lnTo>
                  </a:path>
                </a:pathLst>
              </a:custGeom>
              <a:solidFill>
                <a:schemeClr val="accent1"/>
              </a:solidFill>
              <a:ln w="25400" cap="rnd" algn="ctr">
                <a:solidFill>
                  <a:srgbClr val="0000FF"/>
                </a:solidFill>
                <a:miter lim="800000"/>
                <a:headEnd/>
                <a:tailEnd/>
              </a:ln>
              <a:scene3d>
                <a:camera prst="orthographicFront"/>
                <a:lightRig rig="threePt" dir="t"/>
              </a:scene3d>
              <a:sp3d/>
            </p:spPr>
            <p:txBody>
              <a:bodyPr anchor="ctr">
                <a:spAutoFit/>
              </a:bodyPr>
              <a:lstStyle/>
              <a:p>
                <a:endParaRPr lang="en-US" dirty="0"/>
              </a:p>
            </p:txBody>
          </p:sp>
          <p:sp>
            <p:nvSpPr>
              <p:cNvPr id="17" name="Freeform 95"/>
              <p:cNvSpPr>
                <a:spLocks noChangeArrowheads="1"/>
              </p:cNvSpPr>
              <p:nvPr/>
            </p:nvSpPr>
            <p:spPr bwMode="invGray">
              <a:xfrm>
                <a:off x="7890930" y="2824162"/>
                <a:ext cx="19050" cy="95250"/>
              </a:xfrm>
              <a:custGeom>
                <a:avLst/>
                <a:gdLst>
                  <a:gd name="T0" fmla="*/ 19050 w 19050"/>
                  <a:gd name="T1" fmla="*/ 0 h 95250"/>
                  <a:gd name="T2" fmla="*/ 19050 w 19050"/>
                  <a:gd name="T3" fmla="*/ 69850 h 95250"/>
                  <a:gd name="T4" fmla="*/ 0 w 19050"/>
                  <a:gd name="T5" fmla="*/ 95250 h 95250"/>
                  <a:gd name="T6" fmla="*/ 0 60000 65536"/>
                  <a:gd name="T7" fmla="*/ 0 60000 65536"/>
                  <a:gd name="T8" fmla="*/ 0 60000 65536"/>
                  <a:gd name="T9" fmla="*/ 0 w 19050"/>
                  <a:gd name="T10" fmla="*/ 0 h 95250"/>
                  <a:gd name="T11" fmla="*/ 19050 w 19050"/>
                  <a:gd name="T12" fmla="*/ 95250 h 95250"/>
                </a:gdLst>
                <a:ahLst/>
                <a:cxnLst>
                  <a:cxn ang="T6">
                    <a:pos x="T0" y="T1"/>
                  </a:cxn>
                  <a:cxn ang="T7">
                    <a:pos x="T2" y="T3"/>
                  </a:cxn>
                  <a:cxn ang="T8">
                    <a:pos x="T4" y="T5"/>
                  </a:cxn>
                </a:cxnLst>
                <a:rect l="T9" t="T10" r="T11" b="T12"/>
                <a:pathLst>
                  <a:path w="19050" h="95250">
                    <a:moveTo>
                      <a:pt x="19050" y="0"/>
                    </a:moveTo>
                    <a:lnTo>
                      <a:pt x="19050" y="69850"/>
                    </a:lnTo>
                    <a:lnTo>
                      <a:pt x="0" y="95250"/>
                    </a:lnTo>
                  </a:path>
                </a:pathLst>
              </a:custGeom>
              <a:noFill/>
              <a:ln w="25400" cap="rnd" algn="ctr">
                <a:solidFill>
                  <a:srgbClr val="0000FF"/>
                </a:solidFill>
                <a:miter lim="800000"/>
                <a:headEnd/>
                <a:tailEnd/>
              </a:ln>
              <a:scene3d>
                <a:camera prst="orthographicFront"/>
                <a:lightRig rig="threePt" dir="t"/>
              </a:scene3d>
              <a:sp3d/>
            </p:spPr>
            <p:txBody>
              <a:bodyPr anchor="ctr">
                <a:spAutoFit/>
              </a:bodyPr>
              <a:lstStyle/>
              <a:p>
                <a:endParaRPr lang="en-US" dirty="0"/>
              </a:p>
            </p:txBody>
          </p:sp>
          <p:sp>
            <p:nvSpPr>
              <p:cNvPr id="18" name="Freeform 96"/>
              <p:cNvSpPr>
                <a:spLocks noChangeArrowheads="1"/>
              </p:cNvSpPr>
              <p:nvPr/>
            </p:nvSpPr>
            <p:spPr bwMode="invGray">
              <a:xfrm>
                <a:off x="7249580" y="2881312"/>
                <a:ext cx="742949" cy="331268"/>
              </a:xfrm>
              <a:custGeom>
                <a:avLst/>
                <a:gdLst>
                  <a:gd name="T0" fmla="*/ 742950 w 742950"/>
                  <a:gd name="T1" fmla="*/ 0 h 331267"/>
                  <a:gd name="T2" fmla="*/ 742950 w 742950"/>
                  <a:gd name="T3" fmla="*/ 184150 h 331267"/>
                  <a:gd name="T4" fmla="*/ 704850 w 742950"/>
                  <a:gd name="T5" fmla="*/ 285750 h 331267"/>
                  <a:gd name="T6" fmla="*/ 622300 w 742950"/>
                  <a:gd name="T7" fmla="*/ 330200 h 331267"/>
                  <a:gd name="T8" fmla="*/ 488950 w 742950"/>
                  <a:gd name="T9" fmla="*/ 298450 h 331267"/>
                  <a:gd name="T10" fmla="*/ 374650 w 742950"/>
                  <a:gd name="T11" fmla="*/ 234950 h 331267"/>
                  <a:gd name="T12" fmla="*/ 0 w 742950"/>
                  <a:gd name="T13" fmla="*/ 285750 h 331267"/>
                  <a:gd name="T14" fmla="*/ 0 60000 65536"/>
                  <a:gd name="T15" fmla="*/ 0 60000 65536"/>
                  <a:gd name="T16" fmla="*/ 0 60000 65536"/>
                  <a:gd name="T17" fmla="*/ 0 60000 65536"/>
                  <a:gd name="T18" fmla="*/ 0 60000 65536"/>
                  <a:gd name="T19" fmla="*/ 0 60000 65536"/>
                  <a:gd name="T20" fmla="*/ 0 60000 65536"/>
                  <a:gd name="T21" fmla="*/ 0 w 742950"/>
                  <a:gd name="T22" fmla="*/ 0 h 331267"/>
                  <a:gd name="T23" fmla="*/ 742950 w 742950"/>
                  <a:gd name="T24" fmla="*/ 331267 h 3312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2950" h="331267">
                    <a:moveTo>
                      <a:pt x="742950" y="0"/>
                    </a:moveTo>
                    <a:lnTo>
                      <a:pt x="742950" y="184150"/>
                    </a:lnTo>
                    <a:lnTo>
                      <a:pt x="704850" y="285750"/>
                    </a:lnTo>
                    <a:cubicBezTo>
                      <a:pt x="626822" y="331267"/>
                      <a:pt x="658056" y="330200"/>
                      <a:pt x="622300" y="330200"/>
                    </a:cubicBezTo>
                    <a:cubicBezTo>
                      <a:pt x="493247" y="297937"/>
                      <a:pt x="538936" y="298450"/>
                      <a:pt x="488950" y="298450"/>
                    </a:cubicBezTo>
                    <a:lnTo>
                      <a:pt x="374650" y="234950"/>
                    </a:lnTo>
                    <a:lnTo>
                      <a:pt x="0" y="285750"/>
                    </a:lnTo>
                  </a:path>
                </a:pathLst>
              </a:custGeom>
              <a:noFill/>
              <a:ln w="25400" cap="rnd" algn="ctr">
                <a:solidFill>
                  <a:srgbClr val="0000FF"/>
                </a:solidFill>
                <a:miter lim="800000"/>
                <a:headEnd/>
                <a:tailEnd/>
              </a:ln>
              <a:scene3d>
                <a:camera prst="orthographicFront"/>
                <a:lightRig rig="threePt" dir="t"/>
              </a:scene3d>
              <a:sp3d/>
            </p:spPr>
            <p:txBody>
              <a:bodyPr anchor="ctr">
                <a:spAutoFit/>
              </a:bodyPr>
              <a:lstStyle/>
              <a:p>
                <a:endParaRPr lang="en-US" dirty="0"/>
              </a:p>
            </p:txBody>
          </p:sp>
          <p:sp>
            <p:nvSpPr>
              <p:cNvPr id="19" name="Freeform 97"/>
              <p:cNvSpPr>
                <a:spLocks noChangeArrowheads="1"/>
              </p:cNvSpPr>
              <p:nvPr/>
            </p:nvSpPr>
            <p:spPr bwMode="invGray">
              <a:xfrm>
                <a:off x="6976530" y="2925764"/>
                <a:ext cx="361950" cy="419100"/>
              </a:xfrm>
              <a:custGeom>
                <a:avLst/>
                <a:gdLst>
                  <a:gd name="T0" fmla="*/ 361950 w 361950"/>
                  <a:gd name="T1" fmla="*/ 0 h 419100"/>
                  <a:gd name="T2" fmla="*/ 304800 w 361950"/>
                  <a:gd name="T3" fmla="*/ 241300 h 419100"/>
                  <a:gd name="T4" fmla="*/ 158750 w 361950"/>
                  <a:gd name="T5" fmla="*/ 330200 h 419100"/>
                  <a:gd name="T6" fmla="*/ 0 w 361950"/>
                  <a:gd name="T7" fmla="*/ 419100 h 419100"/>
                  <a:gd name="T8" fmla="*/ 0 60000 65536"/>
                  <a:gd name="T9" fmla="*/ 0 60000 65536"/>
                  <a:gd name="T10" fmla="*/ 0 60000 65536"/>
                  <a:gd name="T11" fmla="*/ 0 60000 65536"/>
                  <a:gd name="T12" fmla="*/ 0 w 361950"/>
                  <a:gd name="T13" fmla="*/ 0 h 419100"/>
                  <a:gd name="T14" fmla="*/ 361950 w 361950"/>
                  <a:gd name="T15" fmla="*/ 419100 h 419100"/>
                </a:gdLst>
                <a:ahLst/>
                <a:cxnLst>
                  <a:cxn ang="T8">
                    <a:pos x="T0" y="T1"/>
                  </a:cxn>
                  <a:cxn ang="T9">
                    <a:pos x="T2" y="T3"/>
                  </a:cxn>
                  <a:cxn ang="T10">
                    <a:pos x="T4" y="T5"/>
                  </a:cxn>
                  <a:cxn ang="T11">
                    <a:pos x="T6" y="T7"/>
                  </a:cxn>
                </a:cxnLst>
                <a:rect l="T12" t="T13" r="T14" b="T15"/>
                <a:pathLst>
                  <a:path w="361950" h="419100">
                    <a:moveTo>
                      <a:pt x="361950" y="0"/>
                    </a:moveTo>
                    <a:lnTo>
                      <a:pt x="304800" y="241300"/>
                    </a:lnTo>
                    <a:cubicBezTo>
                      <a:pt x="163314" y="331336"/>
                      <a:pt x="220296" y="330200"/>
                      <a:pt x="158750" y="330200"/>
                    </a:cubicBezTo>
                    <a:lnTo>
                      <a:pt x="0" y="419100"/>
                    </a:lnTo>
                  </a:path>
                </a:pathLst>
              </a:custGeom>
              <a:noFill/>
              <a:ln w="25400" cap="rnd" algn="ctr">
                <a:solidFill>
                  <a:srgbClr val="0000FF"/>
                </a:solidFill>
                <a:miter lim="800000"/>
                <a:headEnd/>
                <a:tailEnd/>
              </a:ln>
              <a:scene3d>
                <a:camera prst="orthographicFront"/>
                <a:lightRig rig="threePt" dir="t"/>
              </a:scene3d>
              <a:sp3d/>
            </p:spPr>
            <p:txBody>
              <a:bodyPr anchor="ctr">
                <a:spAutoFit/>
              </a:bodyPr>
              <a:lstStyle/>
              <a:p>
                <a:endParaRPr lang="en-US" dirty="0"/>
              </a:p>
            </p:txBody>
          </p:sp>
          <p:sp>
            <p:nvSpPr>
              <p:cNvPr id="20" name="Freeform 98"/>
              <p:cNvSpPr>
                <a:spLocks noChangeArrowheads="1"/>
              </p:cNvSpPr>
              <p:nvPr/>
            </p:nvSpPr>
            <p:spPr bwMode="invGray">
              <a:xfrm>
                <a:off x="6932080" y="3421063"/>
                <a:ext cx="76200" cy="50800"/>
              </a:xfrm>
              <a:custGeom>
                <a:avLst/>
                <a:gdLst>
                  <a:gd name="T0" fmla="*/ 76200 w 76200"/>
                  <a:gd name="T1" fmla="*/ 50800 h 50800"/>
                  <a:gd name="T2" fmla="*/ 0 w 76200"/>
                  <a:gd name="T3" fmla="*/ 0 h 50800"/>
                  <a:gd name="T4" fmla="*/ 0 60000 65536"/>
                  <a:gd name="T5" fmla="*/ 0 60000 65536"/>
                  <a:gd name="T6" fmla="*/ 0 w 76200"/>
                  <a:gd name="T7" fmla="*/ 0 h 50800"/>
                  <a:gd name="T8" fmla="*/ 76200 w 76200"/>
                  <a:gd name="T9" fmla="*/ 50800 h 50800"/>
                </a:gdLst>
                <a:ahLst/>
                <a:cxnLst>
                  <a:cxn ang="T4">
                    <a:pos x="T0" y="T1"/>
                  </a:cxn>
                  <a:cxn ang="T5">
                    <a:pos x="T2" y="T3"/>
                  </a:cxn>
                </a:cxnLst>
                <a:rect l="T6" t="T7" r="T8" b="T9"/>
                <a:pathLst>
                  <a:path w="76200" h="50800">
                    <a:moveTo>
                      <a:pt x="76200" y="50800"/>
                    </a:moveTo>
                    <a:lnTo>
                      <a:pt x="0" y="0"/>
                    </a:lnTo>
                  </a:path>
                </a:pathLst>
              </a:custGeom>
              <a:solidFill>
                <a:schemeClr val="accent1"/>
              </a:solidFill>
              <a:ln w="25400" cap="rnd" algn="ctr">
                <a:solidFill>
                  <a:srgbClr val="0000FF"/>
                </a:solidFill>
                <a:miter lim="800000"/>
                <a:headEnd/>
                <a:tailEnd/>
              </a:ln>
              <a:scene3d>
                <a:camera prst="orthographicFront"/>
                <a:lightRig rig="threePt" dir="t"/>
              </a:scene3d>
              <a:sp3d/>
            </p:spPr>
            <p:txBody>
              <a:bodyPr anchor="ctr">
                <a:spAutoFit/>
              </a:bodyPr>
              <a:lstStyle/>
              <a:p>
                <a:endParaRPr lang="en-US" dirty="0"/>
              </a:p>
            </p:txBody>
          </p:sp>
          <p:sp>
            <p:nvSpPr>
              <p:cNvPr id="21" name="Freeform 99"/>
              <p:cNvSpPr>
                <a:spLocks noChangeArrowheads="1"/>
              </p:cNvSpPr>
              <p:nvPr/>
            </p:nvSpPr>
            <p:spPr bwMode="invGray">
              <a:xfrm>
                <a:off x="6570130" y="3935413"/>
                <a:ext cx="323850" cy="88900"/>
              </a:xfrm>
              <a:custGeom>
                <a:avLst/>
                <a:gdLst>
                  <a:gd name="T0" fmla="*/ 323850 w 323850"/>
                  <a:gd name="T1" fmla="*/ 0 h 88900"/>
                  <a:gd name="T2" fmla="*/ 107950 w 323850"/>
                  <a:gd name="T3" fmla="*/ 76200 h 88900"/>
                  <a:gd name="T4" fmla="*/ 0 w 323850"/>
                  <a:gd name="T5" fmla="*/ 88900 h 88900"/>
                  <a:gd name="T6" fmla="*/ 0 60000 65536"/>
                  <a:gd name="T7" fmla="*/ 0 60000 65536"/>
                  <a:gd name="T8" fmla="*/ 0 60000 65536"/>
                  <a:gd name="T9" fmla="*/ 0 w 323850"/>
                  <a:gd name="T10" fmla="*/ 0 h 88900"/>
                  <a:gd name="T11" fmla="*/ 323850 w 323850"/>
                  <a:gd name="T12" fmla="*/ 88900 h 88900"/>
                </a:gdLst>
                <a:ahLst/>
                <a:cxnLst>
                  <a:cxn ang="T6">
                    <a:pos x="T0" y="T1"/>
                  </a:cxn>
                  <a:cxn ang="T7">
                    <a:pos x="T2" y="T3"/>
                  </a:cxn>
                  <a:cxn ang="T8">
                    <a:pos x="T4" y="T5"/>
                  </a:cxn>
                </a:cxnLst>
                <a:rect l="T9" t="T10" r="T11" b="T12"/>
                <a:pathLst>
                  <a:path w="323850" h="88900">
                    <a:moveTo>
                      <a:pt x="323850" y="0"/>
                    </a:moveTo>
                    <a:lnTo>
                      <a:pt x="107950" y="76200"/>
                    </a:lnTo>
                    <a:lnTo>
                      <a:pt x="0" y="88900"/>
                    </a:lnTo>
                  </a:path>
                </a:pathLst>
              </a:custGeom>
              <a:noFill/>
              <a:ln w="25400" cap="rnd" algn="ctr">
                <a:solidFill>
                  <a:srgbClr val="0000FF"/>
                </a:solidFill>
                <a:miter lim="800000"/>
                <a:headEnd/>
                <a:tailEnd/>
              </a:ln>
              <a:scene3d>
                <a:camera prst="orthographicFront"/>
                <a:lightRig rig="threePt" dir="t"/>
              </a:scene3d>
              <a:sp3d/>
            </p:spPr>
            <p:txBody>
              <a:bodyPr anchor="ctr">
                <a:spAutoFit/>
              </a:bodyPr>
              <a:lstStyle/>
              <a:p>
                <a:endParaRPr lang="en-US" dirty="0"/>
              </a:p>
            </p:txBody>
          </p:sp>
          <p:sp>
            <p:nvSpPr>
              <p:cNvPr id="22" name="Freeform 100"/>
              <p:cNvSpPr>
                <a:spLocks noChangeArrowheads="1"/>
              </p:cNvSpPr>
              <p:nvPr/>
            </p:nvSpPr>
            <p:spPr bwMode="invGray">
              <a:xfrm>
                <a:off x="4430180" y="4189413"/>
                <a:ext cx="2000250" cy="2032001"/>
              </a:xfrm>
              <a:custGeom>
                <a:avLst/>
                <a:gdLst>
                  <a:gd name="T0" fmla="*/ 2000250 w 2000250"/>
                  <a:gd name="T1" fmla="*/ 0 h 2032000"/>
                  <a:gd name="T2" fmla="*/ 1758950 w 2000250"/>
                  <a:gd name="T3" fmla="*/ 184150 h 2032000"/>
                  <a:gd name="T4" fmla="*/ 1511300 w 2000250"/>
                  <a:gd name="T5" fmla="*/ 457200 h 2032000"/>
                  <a:gd name="T6" fmla="*/ 1200150 w 2000250"/>
                  <a:gd name="T7" fmla="*/ 749300 h 2032000"/>
                  <a:gd name="T8" fmla="*/ 1123950 w 2000250"/>
                  <a:gd name="T9" fmla="*/ 889000 h 2032000"/>
                  <a:gd name="T10" fmla="*/ 971550 w 2000250"/>
                  <a:gd name="T11" fmla="*/ 1047750 h 2032000"/>
                  <a:gd name="T12" fmla="*/ 749300 w 2000250"/>
                  <a:gd name="T13" fmla="*/ 1276350 h 2032000"/>
                  <a:gd name="T14" fmla="*/ 565150 w 2000250"/>
                  <a:gd name="T15" fmla="*/ 1479550 h 2032000"/>
                  <a:gd name="T16" fmla="*/ 298450 w 2000250"/>
                  <a:gd name="T17" fmla="*/ 1682750 h 2032000"/>
                  <a:gd name="T18" fmla="*/ 0 w 2000250"/>
                  <a:gd name="T19" fmla="*/ 2032000 h 20320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00250"/>
                  <a:gd name="T31" fmla="*/ 0 h 2032000"/>
                  <a:gd name="T32" fmla="*/ 2000250 w 2000250"/>
                  <a:gd name="T33" fmla="*/ 2032000 h 20320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00250" h="2032000">
                    <a:moveTo>
                      <a:pt x="2000250" y="0"/>
                    </a:moveTo>
                    <a:lnTo>
                      <a:pt x="1758950" y="184150"/>
                    </a:lnTo>
                    <a:lnTo>
                      <a:pt x="1511300" y="457200"/>
                    </a:lnTo>
                    <a:lnTo>
                      <a:pt x="1200150" y="749300"/>
                    </a:lnTo>
                    <a:lnTo>
                      <a:pt x="1123950" y="889000"/>
                    </a:lnTo>
                    <a:lnTo>
                      <a:pt x="971550" y="1047750"/>
                    </a:lnTo>
                    <a:lnTo>
                      <a:pt x="749300" y="1276350"/>
                    </a:lnTo>
                    <a:lnTo>
                      <a:pt x="565150" y="1479550"/>
                    </a:lnTo>
                    <a:lnTo>
                      <a:pt x="298450" y="1682750"/>
                    </a:lnTo>
                    <a:lnTo>
                      <a:pt x="0" y="2032000"/>
                    </a:lnTo>
                  </a:path>
                </a:pathLst>
              </a:custGeom>
              <a:noFill/>
              <a:ln w="25400" cap="rnd" algn="ctr">
                <a:solidFill>
                  <a:srgbClr val="0000FF"/>
                </a:solidFill>
                <a:miter lim="800000"/>
                <a:headEnd/>
                <a:tailEnd/>
              </a:ln>
              <a:scene3d>
                <a:camera prst="orthographicFront"/>
                <a:lightRig rig="threePt" dir="t"/>
              </a:scene3d>
              <a:sp3d/>
            </p:spPr>
            <p:txBody>
              <a:bodyPr anchor="ctr">
                <a:spAutoFit/>
              </a:bodyPr>
              <a:lstStyle/>
              <a:p>
                <a:endParaRPr lang="en-US" dirty="0"/>
              </a:p>
            </p:txBody>
          </p:sp>
          <p:sp>
            <p:nvSpPr>
              <p:cNvPr id="23" name="Freeform 102"/>
              <p:cNvSpPr>
                <a:spLocks noChangeArrowheads="1"/>
              </p:cNvSpPr>
              <p:nvPr/>
            </p:nvSpPr>
            <p:spPr bwMode="invGray">
              <a:xfrm>
                <a:off x="4258727" y="6202363"/>
                <a:ext cx="190503" cy="542924"/>
              </a:xfrm>
              <a:custGeom>
                <a:avLst/>
                <a:gdLst>
                  <a:gd name="T0" fmla="*/ 0 w 215900"/>
                  <a:gd name="T1" fmla="*/ 685800 h 685800"/>
                  <a:gd name="T2" fmla="*/ 44450 w 215900"/>
                  <a:gd name="T3" fmla="*/ 450850 h 685800"/>
                  <a:gd name="T4" fmla="*/ 82550 w 215900"/>
                  <a:gd name="T5" fmla="*/ 425450 h 685800"/>
                  <a:gd name="T6" fmla="*/ 82550 w 215900"/>
                  <a:gd name="T7" fmla="*/ 177800 h 685800"/>
                  <a:gd name="T8" fmla="*/ 215900 w 215900"/>
                  <a:gd name="T9" fmla="*/ 0 h 685800"/>
                  <a:gd name="T10" fmla="*/ 0 60000 65536"/>
                  <a:gd name="T11" fmla="*/ 0 60000 65536"/>
                  <a:gd name="T12" fmla="*/ 0 60000 65536"/>
                  <a:gd name="T13" fmla="*/ 0 60000 65536"/>
                  <a:gd name="T14" fmla="*/ 0 60000 65536"/>
                  <a:gd name="T15" fmla="*/ 0 w 215900"/>
                  <a:gd name="T16" fmla="*/ 0 h 685800"/>
                  <a:gd name="T17" fmla="*/ 215900 w 215900"/>
                  <a:gd name="T18" fmla="*/ 685800 h 685800"/>
                  <a:gd name="connsiteX0" fmla="*/ 0 w 215900"/>
                  <a:gd name="connsiteY0" fmla="*/ 685800 h 685800"/>
                  <a:gd name="connsiteX1" fmla="*/ 20634 w 215900"/>
                  <a:gd name="connsiteY1" fmla="*/ 600073 h 685800"/>
                  <a:gd name="connsiteX2" fmla="*/ 44450 w 215900"/>
                  <a:gd name="connsiteY2" fmla="*/ 450850 h 685800"/>
                  <a:gd name="connsiteX3" fmla="*/ 82550 w 215900"/>
                  <a:gd name="connsiteY3" fmla="*/ 425450 h 685800"/>
                  <a:gd name="connsiteX4" fmla="*/ 82550 w 215900"/>
                  <a:gd name="connsiteY4" fmla="*/ 177800 h 685800"/>
                  <a:gd name="connsiteX5" fmla="*/ 215900 w 215900"/>
                  <a:gd name="connsiteY5" fmla="*/ 0 h 685800"/>
                  <a:gd name="connsiteX0" fmla="*/ 0 w 195266"/>
                  <a:gd name="connsiteY0" fmla="*/ 600073 h 600073"/>
                  <a:gd name="connsiteX1" fmla="*/ 23816 w 195266"/>
                  <a:gd name="connsiteY1" fmla="*/ 450850 h 600073"/>
                  <a:gd name="connsiteX2" fmla="*/ 61916 w 195266"/>
                  <a:gd name="connsiteY2" fmla="*/ 425450 h 600073"/>
                  <a:gd name="connsiteX3" fmla="*/ 61916 w 195266"/>
                  <a:gd name="connsiteY3" fmla="*/ 177800 h 600073"/>
                  <a:gd name="connsiteX4" fmla="*/ 195266 w 195266"/>
                  <a:gd name="connsiteY4" fmla="*/ 0 h 600073"/>
                  <a:gd name="connsiteX0" fmla="*/ 0 w 195266"/>
                  <a:gd name="connsiteY0" fmla="*/ 600073 h 600073"/>
                  <a:gd name="connsiteX1" fmla="*/ 4763 w 195266"/>
                  <a:gd name="connsiteY1" fmla="*/ 542924 h 600073"/>
                  <a:gd name="connsiteX2" fmla="*/ 23816 w 195266"/>
                  <a:gd name="connsiteY2" fmla="*/ 450850 h 600073"/>
                  <a:gd name="connsiteX3" fmla="*/ 61916 w 195266"/>
                  <a:gd name="connsiteY3" fmla="*/ 425450 h 600073"/>
                  <a:gd name="connsiteX4" fmla="*/ 61916 w 195266"/>
                  <a:gd name="connsiteY4" fmla="*/ 177800 h 600073"/>
                  <a:gd name="connsiteX5" fmla="*/ 195266 w 195266"/>
                  <a:gd name="connsiteY5" fmla="*/ 0 h 600073"/>
                  <a:gd name="connsiteX0" fmla="*/ 0 w 190503"/>
                  <a:gd name="connsiteY0" fmla="*/ 542924 h 542924"/>
                  <a:gd name="connsiteX1" fmla="*/ 19053 w 190503"/>
                  <a:gd name="connsiteY1" fmla="*/ 450850 h 542924"/>
                  <a:gd name="connsiteX2" fmla="*/ 57153 w 190503"/>
                  <a:gd name="connsiteY2" fmla="*/ 425450 h 542924"/>
                  <a:gd name="connsiteX3" fmla="*/ 57153 w 190503"/>
                  <a:gd name="connsiteY3" fmla="*/ 177800 h 542924"/>
                  <a:gd name="connsiteX4" fmla="*/ 190503 w 190503"/>
                  <a:gd name="connsiteY4" fmla="*/ 0 h 542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3" h="542924">
                    <a:moveTo>
                      <a:pt x="0" y="542924"/>
                    </a:moveTo>
                    <a:lnTo>
                      <a:pt x="19053" y="450850"/>
                    </a:lnTo>
                    <a:lnTo>
                      <a:pt x="57153" y="425450"/>
                    </a:lnTo>
                    <a:lnTo>
                      <a:pt x="57153" y="177800"/>
                    </a:lnTo>
                    <a:lnTo>
                      <a:pt x="190503" y="0"/>
                    </a:lnTo>
                  </a:path>
                </a:pathLst>
              </a:custGeom>
              <a:noFill/>
              <a:ln w="25400" cap="rnd" algn="ctr">
                <a:solidFill>
                  <a:srgbClr val="0000FF"/>
                </a:solidFill>
                <a:miter lim="800000"/>
                <a:headEnd/>
                <a:tailEnd/>
              </a:ln>
              <a:scene3d>
                <a:camera prst="orthographicFront"/>
                <a:lightRig rig="threePt" dir="t"/>
              </a:scene3d>
              <a:sp3d/>
            </p:spPr>
            <p:txBody>
              <a:bodyPr anchor="ctr">
                <a:spAutoFit/>
              </a:bodyPr>
              <a:lstStyle/>
              <a:p>
                <a:endParaRPr lang="en-US" dirty="0"/>
              </a:p>
            </p:txBody>
          </p:sp>
          <p:sp>
            <p:nvSpPr>
              <p:cNvPr id="24" name="Freeform 104"/>
              <p:cNvSpPr>
                <a:spLocks noChangeArrowheads="1"/>
              </p:cNvSpPr>
              <p:nvPr/>
            </p:nvSpPr>
            <p:spPr bwMode="invGray">
              <a:xfrm>
                <a:off x="4188880" y="6532563"/>
                <a:ext cx="120650" cy="57150"/>
              </a:xfrm>
              <a:custGeom>
                <a:avLst/>
                <a:gdLst>
                  <a:gd name="T0" fmla="*/ 0 w 120650"/>
                  <a:gd name="T1" fmla="*/ 57150 h 57150"/>
                  <a:gd name="T2" fmla="*/ 63500 w 120650"/>
                  <a:gd name="T3" fmla="*/ 0 h 57150"/>
                  <a:gd name="T4" fmla="*/ 120650 w 120650"/>
                  <a:gd name="T5" fmla="*/ 0 h 57150"/>
                  <a:gd name="T6" fmla="*/ 0 60000 65536"/>
                  <a:gd name="T7" fmla="*/ 0 60000 65536"/>
                  <a:gd name="T8" fmla="*/ 0 60000 65536"/>
                  <a:gd name="T9" fmla="*/ 0 w 120650"/>
                  <a:gd name="T10" fmla="*/ 0 h 57150"/>
                  <a:gd name="T11" fmla="*/ 120650 w 120650"/>
                  <a:gd name="T12" fmla="*/ 57150 h 57150"/>
                </a:gdLst>
                <a:ahLst/>
                <a:cxnLst>
                  <a:cxn ang="T6">
                    <a:pos x="T0" y="T1"/>
                  </a:cxn>
                  <a:cxn ang="T7">
                    <a:pos x="T2" y="T3"/>
                  </a:cxn>
                  <a:cxn ang="T8">
                    <a:pos x="T4" y="T5"/>
                  </a:cxn>
                </a:cxnLst>
                <a:rect l="T9" t="T10" r="T11" b="T12"/>
                <a:pathLst>
                  <a:path w="120650" h="57150">
                    <a:moveTo>
                      <a:pt x="0" y="57150"/>
                    </a:moveTo>
                    <a:lnTo>
                      <a:pt x="63500" y="0"/>
                    </a:lnTo>
                    <a:lnTo>
                      <a:pt x="120650" y="0"/>
                    </a:lnTo>
                  </a:path>
                </a:pathLst>
              </a:custGeom>
              <a:noFill/>
              <a:ln w="25400" cap="rnd" algn="ctr">
                <a:solidFill>
                  <a:srgbClr val="0000FF"/>
                </a:solidFill>
                <a:miter lim="800000"/>
                <a:headEnd/>
                <a:tailEnd/>
              </a:ln>
              <a:scene3d>
                <a:camera prst="orthographicFront"/>
                <a:lightRig rig="threePt" dir="t"/>
              </a:scene3d>
              <a:sp3d/>
            </p:spPr>
            <p:txBody>
              <a:bodyPr anchor="ctr">
                <a:spAutoFit/>
              </a:bodyPr>
              <a:lstStyle/>
              <a:p>
                <a:endParaRPr lang="en-US" dirty="0"/>
              </a:p>
            </p:txBody>
          </p:sp>
          <p:sp>
            <p:nvSpPr>
              <p:cNvPr id="25" name="Freeform 105"/>
              <p:cNvSpPr>
                <a:spLocks noChangeArrowheads="1"/>
              </p:cNvSpPr>
              <p:nvPr/>
            </p:nvSpPr>
            <p:spPr bwMode="invGray">
              <a:xfrm>
                <a:off x="4252380" y="6392864"/>
                <a:ext cx="63500" cy="6350"/>
              </a:xfrm>
              <a:custGeom>
                <a:avLst/>
                <a:gdLst>
                  <a:gd name="T0" fmla="*/ 0 w 63500"/>
                  <a:gd name="T1" fmla="*/ 6350 h 6350"/>
                  <a:gd name="T2" fmla="*/ 63500 w 63500"/>
                  <a:gd name="T3" fmla="*/ 0 h 6350"/>
                  <a:gd name="T4" fmla="*/ 0 60000 65536"/>
                  <a:gd name="T5" fmla="*/ 0 60000 65536"/>
                  <a:gd name="T6" fmla="*/ 0 w 63500"/>
                  <a:gd name="T7" fmla="*/ 0 h 6350"/>
                  <a:gd name="T8" fmla="*/ 63500 w 63500"/>
                  <a:gd name="T9" fmla="*/ 6350 h 6350"/>
                </a:gdLst>
                <a:ahLst/>
                <a:cxnLst>
                  <a:cxn ang="T4">
                    <a:pos x="T0" y="T1"/>
                  </a:cxn>
                  <a:cxn ang="T5">
                    <a:pos x="T2" y="T3"/>
                  </a:cxn>
                </a:cxnLst>
                <a:rect l="T6" t="T7" r="T8" b="T9"/>
                <a:pathLst>
                  <a:path w="63500" h="6350">
                    <a:moveTo>
                      <a:pt x="0" y="6350"/>
                    </a:moveTo>
                    <a:lnTo>
                      <a:pt x="63500" y="0"/>
                    </a:lnTo>
                  </a:path>
                </a:pathLst>
              </a:custGeom>
              <a:solidFill>
                <a:schemeClr val="accent1"/>
              </a:solidFill>
              <a:ln w="25400" cap="rnd" algn="ctr">
                <a:solidFill>
                  <a:srgbClr val="0000FF"/>
                </a:solidFill>
                <a:miter lim="800000"/>
                <a:headEnd/>
                <a:tailEnd/>
              </a:ln>
              <a:scene3d>
                <a:camera prst="orthographicFront"/>
                <a:lightRig rig="threePt" dir="t"/>
              </a:scene3d>
              <a:sp3d/>
            </p:spPr>
            <p:txBody>
              <a:bodyPr anchor="ctr">
                <a:spAutoFit/>
              </a:bodyPr>
              <a:lstStyle/>
              <a:p>
                <a:endParaRPr lang="en-US" dirty="0"/>
              </a:p>
            </p:txBody>
          </p:sp>
          <p:sp>
            <p:nvSpPr>
              <p:cNvPr id="26" name="Freeform 106"/>
              <p:cNvSpPr>
                <a:spLocks noChangeArrowheads="1"/>
              </p:cNvSpPr>
              <p:nvPr/>
            </p:nvSpPr>
            <p:spPr bwMode="invGray">
              <a:xfrm>
                <a:off x="4442880" y="6215063"/>
                <a:ext cx="38100" cy="101600"/>
              </a:xfrm>
              <a:custGeom>
                <a:avLst/>
                <a:gdLst>
                  <a:gd name="T0" fmla="*/ 38100 w 38100"/>
                  <a:gd name="T1" fmla="*/ 101600 h 101600"/>
                  <a:gd name="T2" fmla="*/ 0 w 38100"/>
                  <a:gd name="T3" fmla="*/ 0 h 101600"/>
                  <a:gd name="T4" fmla="*/ 0 60000 65536"/>
                  <a:gd name="T5" fmla="*/ 0 60000 65536"/>
                  <a:gd name="T6" fmla="*/ 0 w 38100"/>
                  <a:gd name="T7" fmla="*/ 0 h 101600"/>
                  <a:gd name="T8" fmla="*/ 38100 w 38100"/>
                  <a:gd name="T9" fmla="*/ 101600 h 101600"/>
                </a:gdLst>
                <a:ahLst/>
                <a:cxnLst>
                  <a:cxn ang="T4">
                    <a:pos x="T0" y="T1"/>
                  </a:cxn>
                  <a:cxn ang="T5">
                    <a:pos x="T2" y="T3"/>
                  </a:cxn>
                </a:cxnLst>
                <a:rect l="T6" t="T7" r="T8" b="T9"/>
                <a:pathLst>
                  <a:path w="38100" h="101600">
                    <a:moveTo>
                      <a:pt x="38100" y="101600"/>
                    </a:moveTo>
                    <a:lnTo>
                      <a:pt x="0" y="0"/>
                    </a:lnTo>
                  </a:path>
                </a:pathLst>
              </a:custGeom>
              <a:solidFill>
                <a:schemeClr val="accent1"/>
              </a:solidFill>
              <a:ln w="25400" cap="rnd" algn="ctr">
                <a:solidFill>
                  <a:srgbClr val="0000FF"/>
                </a:solidFill>
                <a:miter lim="800000"/>
                <a:headEnd/>
                <a:tailEnd/>
              </a:ln>
              <a:scene3d>
                <a:camera prst="orthographicFront"/>
                <a:lightRig rig="threePt" dir="t"/>
              </a:scene3d>
              <a:sp3d/>
            </p:spPr>
            <p:txBody>
              <a:bodyPr anchor="ctr">
                <a:spAutoFit/>
              </a:bodyPr>
              <a:lstStyle/>
              <a:p>
                <a:endParaRPr lang="en-US" dirty="0"/>
              </a:p>
            </p:txBody>
          </p:sp>
          <p:sp>
            <p:nvSpPr>
              <p:cNvPr id="27" name="Freeform 108"/>
              <p:cNvSpPr>
                <a:spLocks noChangeArrowheads="1"/>
              </p:cNvSpPr>
              <p:nvPr/>
            </p:nvSpPr>
            <p:spPr bwMode="invGray">
              <a:xfrm>
                <a:off x="4569880" y="5954713"/>
                <a:ext cx="190500" cy="139700"/>
              </a:xfrm>
              <a:custGeom>
                <a:avLst/>
                <a:gdLst>
                  <a:gd name="T0" fmla="*/ 0 w 190500"/>
                  <a:gd name="T1" fmla="*/ 0 h 139700"/>
                  <a:gd name="T2" fmla="*/ 50800 w 190500"/>
                  <a:gd name="T3" fmla="*/ 63500 h 139700"/>
                  <a:gd name="T4" fmla="*/ 82550 w 190500"/>
                  <a:gd name="T5" fmla="*/ 95250 h 139700"/>
                  <a:gd name="T6" fmla="*/ 139700 w 190500"/>
                  <a:gd name="T7" fmla="*/ 133350 h 139700"/>
                  <a:gd name="T8" fmla="*/ 190500 w 190500"/>
                  <a:gd name="T9" fmla="*/ 139700 h 139700"/>
                  <a:gd name="T10" fmla="*/ 0 60000 65536"/>
                  <a:gd name="T11" fmla="*/ 0 60000 65536"/>
                  <a:gd name="T12" fmla="*/ 0 60000 65536"/>
                  <a:gd name="T13" fmla="*/ 0 60000 65536"/>
                  <a:gd name="T14" fmla="*/ 0 60000 65536"/>
                  <a:gd name="T15" fmla="*/ 0 w 190500"/>
                  <a:gd name="T16" fmla="*/ 0 h 139700"/>
                  <a:gd name="T17" fmla="*/ 190500 w 190500"/>
                  <a:gd name="T18" fmla="*/ 139700 h 139700"/>
                </a:gdLst>
                <a:ahLst/>
                <a:cxnLst>
                  <a:cxn ang="T10">
                    <a:pos x="T0" y="T1"/>
                  </a:cxn>
                  <a:cxn ang="T11">
                    <a:pos x="T2" y="T3"/>
                  </a:cxn>
                  <a:cxn ang="T12">
                    <a:pos x="T4" y="T5"/>
                  </a:cxn>
                  <a:cxn ang="T13">
                    <a:pos x="T6" y="T7"/>
                  </a:cxn>
                  <a:cxn ang="T14">
                    <a:pos x="T8" y="T9"/>
                  </a:cxn>
                </a:cxnLst>
                <a:rect l="T15" t="T16" r="T17" b="T18"/>
                <a:pathLst>
                  <a:path w="190500" h="139700">
                    <a:moveTo>
                      <a:pt x="0" y="0"/>
                    </a:moveTo>
                    <a:lnTo>
                      <a:pt x="50800" y="63500"/>
                    </a:lnTo>
                    <a:lnTo>
                      <a:pt x="82550" y="95250"/>
                    </a:lnTo>
                    <a:lnTo>
                      <a:pt x="139700" y="133350"/>
                    </a:lnTo>
                    <a:lnTo>
                      <a:pt x="190500" y="139700"/>
                    </a:lnTo>
                  </a:path>
                </a:pathLst>
              </a:custGeom>
              <a:noFill/>
              <a:ln w="25400" cap="rnd" algn="ctr">
                <a:solidFill>
                  <a:srgbClr val="0000FF"/>
                </a:solidFill>
                <a:miter lim="800000"/>
                <a:headEnd/>
                <a:tailEnd/>
              </a:ln>
              <a:scene3d>
                <a:camera prst="orthographicFront"/>
                <a:lightRig rig="threePt" dir="t"/>
              </a:scene3d>
              <a:sp3d/>
            </p:spPr>
            <p:txBody>
              <a:bodyPr anchor="ctr">
                <a:spAutoFit/>
              </a:bodyPr>
              <a:lstStyle/>
              <a:p>
                <a:endParaRPr lang="en-US" dirty="0"/>
              </a:p>
            </p:txBody>
          </p:sp>
          <p:sp>
            <p:nvSpPr>
              <p:cNvPr id="28" name="Freeform 109"/>
              <p:cNvSpPr>
                <a:spLocks noChangeArrowheads="1"/>
              </p:cNvSpPr>
              <p:nvPr/>
            </p:nvSpPr>
            <p:spPr bwMode="invGray">
              <a:xfrm>
                <a:off x="4677830" y="6049964"/>
                <a:ext cx="6350" cy="63500"/>
              </a:xfrm>
              <a:custGeom>
                <a:avLst/>
                <a:gdLst>
                  <a:gd name="T0" fmla="*/ 6350 w 6350"/>
                  <a:gd name="T1" fmla="*/ 63500 h 63500"/>
                  <a:gd name="T2" fmla="*/ 0 w 6350"/>
                  <a:gd name="T3" fmla="*/ 0 h 63500"/>
                  <a:gd name="T4" fmla="*/ 0 60000 65536"/>
                  <a:gd name="T5" fmla="*/ 0 60000 65536"/>
                  <a:gd name="T6" fmla="*/ 0 w 6350"/>
                  <a:gd name="T7" fmla="*/ 0 h 63500"/>
                  <a:gd name="T8" fmla="*/ 6350 w 6350"/>
                  <a:gd name="T9" fmla="*/ 63500 h 63500"/>
                </a:gdLst>
                <a:ahLst/>
                <a:cxnLst>
                  <a:cxn ang="T4">
                    <a:pos x="T0" y="T1"/>
                  </a:cxn>
                  <a:cxn ang="T5">
                    <a:pos x="T2" y="T3"/>
                  </a:cxn>
                </a:cxnLst>
                <a:rect l="T6" t="T7" r="T8" b="T9"/>
                <a:pathLst>
                  <a:path w="6350" h="63500">
                    <a:moveTo>
                      <a:pt x="6350" y="63500"/>
                    </a:moveTo>
                    <a:lnTo>
                      <a:pt x="0" y="0"/>
                    </a:lnTo>
                  </a:path>
                </a:pathLst>
              </a:custGeom>
              <a:solidFill>
                <a:schemeClr val="accent1"/>
              </a:solidFill>
              <a:ln w="25400" cap="rnd" algn="ctr">
                <a:solidFill>
                  <a:srgbClr val="0000FF"/>
                </a:solidFill>
                <a:miter lim="800000"/>
                <a:headEnd/>
                <a:tailEnd/>
              </a:ln>
              <a:scene3d>
                <a:camera prst="orthographicFront"/>
                <a:lightRig rig="threePt" dir="t"/>
              </a:scene3d>
              <a:sp3d/>
            </p:spPr>
            <p:txBody>
              <a:bodyPr anchor="ctr">
                <a:spAutoFit/>
              </a:bodyPr>
              <a:lstStyle/>
              <a:p>
                <a:endParaRPr lang="en-US" dirty="0"/>
              </a:p>
            </p:txBody>
          </p:sp>
          <p:sp>
            <p:nvSpPr>
              <p:cNvPr id="34" name="Freeform 118"/>
              <p:cNvSpPr>
                <a:spLocks noChangeArrowheads="1"/>
              </p:cNvSpPr>
              <p:nvPr/>
            </p:nvSpPr>
            <p:spPr bwMode="invGray">
              <a:xfrm>
                <a:off x="5630330" y="5897563"/>
                <a:ext cx="19050" cy="177801"/>
              </a:xfrm>
              <a:custGeom>
                <a:avLst/>
                <a:gdLst>
                  <a:gd name="T0" fmla="*/ 0 w 19050"/>
                  <a:gd name="T1" fmla="*/ 177800 h 177800"/>
                  <a:gd name="T2" fmla="*/ 19050 w 19050"/>
                  <a:gd name="T3" fmla="*/ 88900 h 177800"/>
                  <a:gd name="T4" fmla="*/ 19050 w 19050"/>
                  <a:gd name="T5" fmla="*/ 0 h 177800"/>
                  <a:gd name="T6" fmla="*/ 0 60000 65536"/>
                  <a:gd name="T7" fmla="*/ 0 60000 65536"/>
                  <a:gd name="T8" fmla="*/ 0 60000 65536"/>
                  <a:gd name="T9" fmla="*/ 0 w 19050"/>
                  <a:gd name="T10" fmla="*/ 0 h 177800"/>
                  <a:gd name="T11" fmla="*/ 19050 w 19050"/>
                  <a:gd name="T12" fmla="*/ 177800 h 177800"/>
                </a:gdLst>
                <a:ahLst/>
                <a:cxnLst>
                  <a:cxn ang="T6">
                    <a:pos x="T0" y="T1"/>
                  </a:cxn>
                  <a:cxn ang="T7">
                    <a:pos x="T2" y="T3"/>
                  </a:cxn>
                  <a:cxn ang="T8">
                    <a:pos x="T4" y="T5"/>
                  </a:cxn>
                </a:cxnLst>
                <a:rect l="T9" t="T10" r="T11" b="T12"/>
                <a:pathLst>
                  <a:path w="19050" h="177800">
                    <a:moveTo>
                      <a:pt x="0" y="177800"/>
                    </a:moveTo>
                    <a:lnTo>
                      <a:pt x="19050" y="88900"/>
                    </a:lnTo>
                    <a:lnTo>
                      <a:pt x="19050" y="0"/>
                    </a:lnTo>
                  </a:path>
                </a:pathLst>
              </a:custGeom>
              <a:noFill/>
              <a:ln w="25400" cap="rnd" algn="ctr">
                <a:solidFill>
                  <a:srgbClr val="0000FF"/>
                </a:solidFill>
                <a:miter lim="800000"/>
                <a:headEnd/>
                <a:tailEnd/>
              </a:ln>
              <a:scene3d>
                <a:camera prst="orthographicFront"/>
                <a:lightRig rig="threePt" dir="t"/>
              </a:scene3d>
              <a:sp3d/>
            </p:spPr>
            <p:txBody>
              <a:bodyPr anchor="ctr">
                <a:spAutoFit/>
              </a:bodyPr>
              <a:lstStyle/>
              <a:p>
                <a:endParaRPr lang="en-US" dirty="0"/>
              </a:p>
            </p:txBody>
          </p:sp>
          <p:sp>
            <p:nvSpPr>
              <p:cNvPr id="38" name="Freeform 123"/>
              <p:cNvSpPr>
                <a:spLocks noChangeArrowheads="1"/>
              </p:cNvSpPr>
              <p:nvPr/>
            </p:nvSpPr>
            <p:spPr bwMode="invGray">
              <a:xfrm>
                <a:off x="4887380" y="5389563"/>
                <a:ext cx="488950" cy="609600"/>
              </a:xfrm>
              <a:custGeom>
                <a:avLst/>
                <a:gdLst>
                  <a:gd name="T0" fmla="*/ 488950 w 488950"/>
                  <a:gd name="T1" fmla="*/ 609600 h 609600"/>
                  <a:gd name="T2" fmla="*/ 393700 w 488950"/>
                  <a:gd name="T3" fmla="*/ 533400 h 609600"/>
                  <a:gd name="T4" fmla="*/ 349250 w 488950"/>
                  <a:gd name="T5" fmla="*/ 444500 h 609600"/>
                  <a:gd name="T6" fmla="*/ 285750 w 488950"/>
                  <a:gd name="T7" fmla="*/ 273050 h 609600"/>
                  <a:gd name="T8" fmla="*/ 260350 w 488950"/>
                  <a:gd name="T9" fmla="*/ 95250 h 609600"/>
                  <a:gd name="T10" fmla="*/ 0 w 488950"/>
                  <a:gd name="T11" fmla="*/ 0 h 609600"/>
                  <a:gd name="T12" fmla="*/ 0 60000 65536"/>
                  <a:gd name="T13" fmla="*/ 0 60000 65536"/>
                  <a:gd name="T14" fmla="*/ 0 60000 65536"/>
                  <a:gd name="T15" fmla="*/ 0 60000 65536"/>
                  <a:gd name="T16" fmla="*/ 0 60000 65536"/>
                  <a:gd name="T17" fmla="*/ 0 60000 65536"/>
                  <a:gd name="T18" fmla="*/ 0 w 488950"/>
                  <a:gd name="T19" fmla="*/ 0 h 609600"/>
                  <a:gd name="T20" fmla="*/ 488950 w 488950"/>
                  <a:gd name="T21" fmla="*/ 609600 h 609600"/>
                </a:gdLst>
                <a:ahLst/>
                <a:cxnLst>
                  <a:cxn ang="T12">
                    <a:pos x="T0" y="T1"/>
                  </a:cxn>
                  <a:cxn ang="T13">
                    <a:pos x="T2" y="T3"/>
                  </a:cxn>
                  <a:cxn ang="T14">
                    <a:pos x="T4" y="T5"/>
                  </a:cxn>
                  <a:cxn ang="T15">
                    <a:pos x="T6" y="T7"/>
                  </a:cxn>
                  <a:cxn ang="T16">
                    <a:pos x="T8" y="T9"/>
                  </a:cxn>
                  <a:cxn ang="T17">
                    <a:pos x="T10" y="T11"/>
                  </a:cxn>
                </a:cxnLst>
                <a:rect l="T18" t="T19" r="T20" b="T21"/>
                <a:pathLst>
                  <a:path w="488950" h="609600">
                    <a:moveTo>
                      <a:pt x="488950" y="609600"/>
                    </a:moveTo>
                    <a:lnTo>
                      <a:pt x="393700" y="533400"/>
                    </a:lnTo>
                    <a:lnTo>
                      <a:pt x="349250" y="444500"/>
                    </a:lnTo>
                    <a:lnTo>
                      <a:pt x="285750" y="273050"/>
                    </a:lnTo>
                    <a:lnTo>
                      <a:pt x="260350" y="95250"/>
                    </a:lnTo>
                    <a:lnTo>
                      <a:pt x="0" y="0"/>
                    </a:lnTo>
                  </a:path>
                </a:pathLst>
              </a:custGeom>
              <a:noFill/>
              <a:ln w="25400" cap="rnd" algn="ctr">
                <a:solidFill>
                  <a:srgbClr val="0000FF"/>
                </a:solidFill>
                <a:miter lim="800000"/>
                <a:headEnd/>
                <a:tailEnd/>
              </a:ln>
              <a:scene3d>
                <a:camera prst="orthographicFront"/>
                <a:lightRig rig="threePt" dir="t"/>
              </a:scene3d>
              <a:sp3d/>
            </p:spPr>
            <p:txBody>
              <a:bodyPr anchor="ctr">
                <a:spAutoFit/>
              </a:bodyPr>
              <a:lstStyle/>
              <a:p>
                <a:endParaRPr lang="en-US" dirty="0"/>
              </a:p>
            </p:txBody>
          </p:sp>
          <p:sp>
            <p:nvSpPr>
              <p:cNvPr id="40" name="Freeform 126"/>
              <p:cNvSpPr>
                <a:spLocks noChangeArrowheads="1"/>
              </p:cNvSpPr>
              <p:nvPr/>
            </p:nvSpPr>
            <p:spPr bwMode="invGray">
              <a:xfrm>
                <a:off x="5154080" y="4621213"/>
                <a:ext cx="863600" cy="1270001"/>
              </a:xfrm>
              <a:custGeom>
                <a:avLst/>
                <a:gdLst>
                  <a:gd name="T0" fmla="*/ 0 w 863600"/>
                  <a:gd name="T1" fmla="*/ 1270000 h 1270000"/>
                  <a:gd name="T2" fmla="*/ 38100 w 863600"/>
                  <a:gd name="T3" fmla="*/ 1174750 h 1270000"/>
                  <a:gd name="T4" fmla="*/ 152400 w 863600"/>
                  <a:gd name="T5" fmla="*/ 933450 h 1270000"/>
                  <a:gd name="T6" fmla="*/ 285750 w 863600"/>
                  <a:gd name="T7" fmla="*/ 698500 h 1270000"/>
                  <a:gd name="T8" fmla="*/ 514350 w 863600"/>
                  <a:gd name="T9" fmla="*/ 419100 h 1270000"/>
                  <a:gd name="T10" fmla="*/ 622300 w 863600"/>
                  <a:gd name="T11" fmla="*/ 298450 h 1270000"/>
                  <a:gd name="T12" fmla="*/ 742950 w 863600"/>
                  <a:gd name="T13" fmla="*/ 165100 h 1270000"/>
                  <a:gd name="T14" fmla="*/ 863600 w 863600"/>
                  <a:gd name="T15" fmla="*/ 0 h 1270000"/>
                  <a:gd name="T16" fmla="*/ 0 60000 65536"/>
                  <a:gd name="T17" fmla="*/ 0 60000 65536"/>
                  <a:gd name="T18" fmla="*/ 0 60000 65536"/>
                  <a:gd name="T19" fmla="*/ 0 60000 65536"/>
                  <a:gd name="T20" fmla="*/ 0 60000 65536"/>
                  <a:gd name="T21" fmla="*/ 0 60000 65536"/>
                  <a:gd name="T22" fmla="*/ 0 60000 65536"/>
                  <a:gd name="T23" fmla="*/ 0 60000 65536"/>
                  <a:gd name="T24" fmla="*/ 0 w 863600"/>
                  <a:gd name="T25" fmla="*/ 0 h 1270000"/>
                  <a:gd name="T26" fmla="*/ 863600 w 863600"/>
                  <a:gd name="T27" fmla="*/ 1270000 h 12700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3600" h="1270000">
                    <a:moveTo>
                      <a:pt x="0" y="1270000"/>
                    </a:moveTo>
                    <a:cubicBezTo>
                      <a:pt x="38934" y="1179154"/>
                      <a:pt x="38100" y="1213340"/>
                      <a:pt x="38100" y="1174750"/>
                    </a:cubicBezTo>
                    <a:lnTo>
                      <a:pt x="152400" y="933450"/>
                    </a:lnTo>
                    <a:lnTo>
                      <a:pt x="285750" y="698500"/>
                    </a:lnTo>
                    <a:lnTo>
                      <a:pt x="514350" y="419100"/>
                    </a:lnTo>
                    <a:lnTo>
                      <a:pt x="622300" y="298450"/>
                    </a:lnTo>
                    <a:lnTo>
                      <a:pt x="742950" y="165100"/>
                    </a:lnTo>
                    <a:lnTo>
                      <a:pt x="863600" y="0"/>
                    </a:lnTo>
                  </a:path>
                </a:pathLst>
              </a:custGeom>
              <a:noFill/>
              <a:ln w="25400" cap="rnd" algn="ctr">
                <a:solidFill>
                  <a:srgbClr val="0000FF"/>
                </a:solidFill>
                <a:miter lim="800000"/>
                <a:headEnd/>
                <a:tailEnd/>
              </a:ln>
              <a:scene3d>
                <a:camera prst="orthographicFront"/>
                <a:lightRig rig="threePt" dir="t"/>
              </a:scene3d>
              <a:sp3d/>
            </p:spPr>
            <p:txBody>
              <a:bodyPr anchor="ctr">
                <a:spAutoFit/>
              </a:bodyPr>
              <a:lstStyle/>
              <a:p>
                <a:endParaRPr lang="en-US" dirty="0"/>
              </a:p>
            </p:txBody>
          </p:sp>
          <p:sp>
            <p:nvSpPr>
              <p:cNvPr id="42" name="Freeform 133"/>
              <p:cNvSpPr>
                <a:spLocks noChangeArrowheads="1"/>
              </p:cNvSpPr>
              <p:nvPr/>
            </p:nvSpPr>
            <p:spPr bwMode="invGray">
              <a:xfrm>
                <a:off x="4811180" y="5745163"/>
                <a:ext cx="25400" cy="44450"/>
              </a:xfrm>
              <a:custGeom>
                <a:avLst/>
                <a:gdLst>
                  <a:gd name="T0" fmla="*/ 0 w 25400"/>
                  <a:gd name="T1" fmla="*/ 0 h 44450"/>
                  <a:gd name="T2" fmla="*/ 25400 w 25400"/>
                  <a:gd name="T3" fmla="*/ 44450 h 44450"/>
                  <a:gd name="T4" fmla="*/ 0 60000 65536"/>
                  <a:gd name="T5" fmla="*/ 0 60000 65536"/>
                  <a:gd name="T6" fmla="*/ 0 w 25400"/>
                  <a:gd name="T7" fmla="*/ 0 h 44450"/>
                  <a:gd name="T8" fmla="*/ 25400 w 25400"/>
                  <a:gd name="T9" fmla="*/ 44450 h 44450"/>
                </a:gdLst>
                <a:ahLst/>
                <a:cxnLst>
                  <a:cxn ang="T4">
                    <a:pos x="T0" y="T1"/>
                  </a:cxn>
                  <a:cxn ang="T5">
                    <a:pos x="T2" y="T3"/>
                  </a:cxn>
                </a:cxnLst>
                <a:rect l="T6" t="T7" r="T8" b="T9"/>
                <a:pathLst>
                  <a:path w="25400" h="44450">
                    <a:moveTo>
                      <a:pt x="0" y="0"/>
                    </a:moveTo>
                    <a:lnTo>
                      <a:pt x="25400" y="44450"/>
                    </a:lnTo>
                  </a:path>
                </a:pathLst>
              </a:custGeom>
              <a:solidFill>
                <a:schemeClr val="accent1"/>
              </a:solidFill>
              <a:ln w="25400" cap="rnd" algn="ctr">
                <a:solidFill>
                  <a:srgbClr val="0000FF"/>
                </a:solidFill>
                <a:miter lim="800000"/>
                <a:headEnd/>
                <a:tailEnd/>
              </a:ln>
              <a:scene3d>
                <a:camera prst="orthographicFront"/>
                <a:lightRig rig="threePt" dir="t"/>
              </a:scene3d>
              <a:sp3d/>
            </p:spPr>
            <p:txBody>
              <a:bodyPr anchor="ctr">
                <a:spAutoFit/>
              </a:bodyPr>
              <a:lstStyle/>
              <a:p>
                <a:endParaRPr lang="en-US" dirty="0"/>
              </a:p>
            </p:txBody>
          </p:sp>
          <p:sp>
            <p:nvSpPr>
              <p:cNvPr id="43" name="Freeform 135"/>
              <p:cNvSpPr>
                <a:spLocks noChangeArrowheads="1"/>
              </p:cNvSpPr>
              <p:nvPr/>
            </p:nvSpPr>
            <p:spPr bwMode="invGray">
              <a:xfrm>
                <a:off x="5192180" y="5376863"/>
                <a:ext cx="25400" cy="44450"/>
              </a:xfrm>
              <a:custGeom>
                <a:avLst/>
                <a:gdLst>
                  <a:gd name="T0" fmla="*/ 0 w 25400"/>
                  <a:gd name="T1" fmla="*/ 0 h 44450"/>
                  <a:gd name="T2" fmla="*/ 25400 w 25400"/>
                  <a:gd name="T3" fmla="*/ 44450 h 44450"/>
                  <a:gd name="T4" fmla="*/ 0 60000 65536"/>
                  <a:gd name="T5" fmla="*/ 0 60000 65536"/>
                  <a:gd name="T6" fmla="*/ 0 w 25400"/>
                  <a:gd name="T7" fmla="*/ 0 h 44450"/>
                  <a:gd name="T8" fmla="*/ 25400 w 25400"/>
                  <a:gd name="T9" fmla="*/ 44450 h 44450"/>
                </a:gdLst>
                <a:ahLst/>
                <a:cxnLst>
                  <a:cxn ang="T4">
                    <a:pos x="T0" y="T1"/>
                  </a:cxn>
                  <a:cxn ang="T5">
                    <a:pos x="T2" y="T3"/>
                  </a:cxn>
                </a:cxnLst>
                <a:rect l="T6" t="T7" r="T8" b="T9"/>
                <a:pathLst>
                  <a:path w="25400" h="44450">
                    <a:moveTo>
                      <a:pt x="0" y="0"/>
                    </a:moveTo>
                    <a:lnTo>
                      <a:pt x="25400" y="44450"/>
                    </a:lnTo>
                  </a:path>
                </a:pathLst>
              </a:custGeom>
              <a:solidFill>
                <a:schemeClr val="accent1"/>
              </a:solidFill>
              <a:ln w="25400" cap="rnd" algn="ctr">
                <a:solidFill>
                  <a:srgbClr val="0000FF"/>
                </a:solidFill>
                <a:miter lim="800000"/>
                <a:headEnd/>
                <a:tailEnd/>
              </a:ln>
              <a:scene3d>
                <a:camera prst="orthographicFront"/>
                <a:lightRig rig="threePt" dir="t"/>
              </a:scene3d>
              <a:sp3d/>
            </p:spPr>
            <p:txBody>
              <a:bodyPr anchor="ctr">
                <a:spAutoFit/>
              </a:bodyPr>
              <a:lstStyle/>
              <a:p>
                <a:endParaRPr lang="en-US" dirty="0"/>
              </a:p>
            </p:txBody>
          </p:sp>
          <p:sp>
            <p:nvSpPr>
              <p:cNvPr id="44" name="Freeform 182"/>
              <p:cNvSpPr>
                <a:spLocks noChangeArrowheads="1"/>
              </p:cNvSpPr>
              <p:nvPr/>
            </p:nvSpPr>
            <p:spPr bwMode="invGray">
              <a:xfrm>
                <a:off x="7055905" y="2913063"/>
                <a:ext cx="104775" cy="85725"/>
              </a:xfrm>
              <a:custGeom>
                <a:avLst/>
                <a:gdLst>
                  <a:gd name="T0" fmla="*/ 0 w 104775"/>
                  <a:gd name="T1" fmla="*/ 0 h 85725"/>
                  <a:gd name="T2" fmla="*/ 85725 w 104775"/>
                  <a:gd name="T3" fmla="*/ 28575 h 85725"/>
                  <a:gd name="T4" fmla="*/ 104775 w 104775"/>
                  <a:gd name="T5" fmla="*/ 85725 h 85725"/>
                  <a:gd name="T6" fmla="*/ 0 60000 65536"/>
                  <a:gd name="T7" fmla="*/ 0 60000 65536"/>
                  <a:gd name="T8" fmla="*/ 0 60000 65536"/>
                  <a:gd name="T9" fmla="*/ 0 w 104775"/>
                  <a:gd name="T10" fmla="*/ 0 h 85725"/>
                  <a:gd name="T11" fmla="*/ 104775 w 104775"/>
                  <a:gd name="T12" fmla="*/ 85725 h 85725"/>
                </a:gdLst>
                <a:ahLst/>
                <a:cxnLst>
                  <a:cxn ang="T6">
                    <a:pos x="T0" y="T1"/>
                  </a:cxn>
                  <a:cxn ang="T7">
                    <a:pos x="T2" y="T3"/>
                  </a:cxn>
                  <a:cxn ang="T8">
                    <a:pos x="T4" y="T5"/>
                  </a:cxn>
                </a:cxnLst>
                <a:rect l="T9" t="T10" r="T11" b="T12"/>
                <a:pathLst>
                  <a:path w="104775" h="85725">
                    <a:moveTo>
                      <a:pt x="0" y="0"/>
                    </a:moveTo>
                    <a:lnTo>
                      <a:pt x="85725" y="28575"/>
                    </a:lnTo>
                    <a:lnTo>
                      <a:pt x="104775" y="85725"/>
                    </a:lnTo>
                  </a:path>
                </a:pathLst>
              </a:custGeom>
              <a:noFill/>
              <a:ln w="25400" cap="rnd" algn="ctr">
                <a:solidFill>
                  <a:srgbClr val="0000FF"/>
                </a:solidFill>
                <a:miter lim="800000"/>
                <a:headEnd/>
                <a:tailEnd/>
              </a:ln>
              <a:scene3d>
                <a:camera prst="orthographicFront"/>
                <a:lightRig rig="threePt" dir="t"/>
              </a:scene3d>
              <a:sp3d/>
            </p:spPr>
            <p:txBody>
              <a:bodyPr anchor="ctr">
                <a:spAutoFit/>
              </a:bodyPr>
              <a:lstStyle/>
              <a:p>
                <a:endParaRPr lang="en-US" dirty="0"/>
              </a:p>
            </p:txBody>
          </p:sp>
        </p:grpSp>
      </p:grpSp>
      <p:sp>
        <p:nvSpPr>
          <p:cNvPr id="45" name="TextBox 44"/>
          <p:cNvSpPr txBox="1"/>
          <p:nvPr/>
        </p:nvSpPr>
        <p:spPr>
          <a:xfrm>
            <a:off x="7193847" y="3555176"/>
            <a:ext cx="1333500" cy="246221"/>
          </a:xfrm>
          <a:prstGeom prst="rect">
            <a:avLst/>
          </a:prstGeom>
          <a:solidFill>
            <a:srgbClr val="336600">
              <a:alpha val="50000"/>
            </a:srgbClr>
          </a:solidFill>
          <a:ln>
            <a:solidFill>
              <a:schemeClr val="bg1"/>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000" b="1" dirty="0" smtClean="0">
                <a:solidFill>
                  <a:schemeClr val="bg1"/>
                </a:solidFill>
              </a:rPr>
              <a:t>Marcellus Shale</a:t>
            </a:r>
            <a:endParaRPr lang="en-US" sz="1000" b="1" dirty="0">
              <a:solidFill>
                <a:schemeClr val="bg1"/>
              </a:solidFill>
            </a:endParaRPr>
          </a:p>
        </p:txBody>
      </p:sp>
      <p:sp>
        <p:nvSpPr>
          <p:cNvPr id="48" name="TextBox 47"/>
          <p:cNvSpPr txBox="1"/>
          <p:nvPr/>
        </p:nvSpPr>
        <p:spPr>
          <a:xfrm>
            <a:off x="5534025" y="2958862"/>
            <a:ext cx="1066800" cy="246221"/>
          </a:xfrm>
          <a:prstGeom prst="rect">
            <a:avLst/>
          </a:prstGeom>
          <a:solidFill>
            <a:schemeClr val="accent1">
              <a:lumMod val="50000"/>
              <a:lumOff val="50000"/>
            </a:schemeClr>
          </a:solidFill>
          <a:ln>
            <a:solidFill>
              <a:schemeClr val="bg1"/>
            </a:solidFill>
          </a:ln>
          <a:effectLst>
            <a:outerShdw blurRad="50800" dist="12700" dir="5400000" rotWithShape="0">
              <a:schemeClr val="tx1"/>
            </a:outerShdw>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000" b="1" dirty="0" smtClean="0">
                <a:solidFill>
                  <a:schemeClr val="bg1"/>
                </a:solidFill>
                <a:cs typeface="Arial" pitchFamily="34" charset="0"/>
              </a:rPr>
              <a:t>Utica Shale</a:t>
            </a:r>
            <a:endParaRPr lang="en-US" sz="1000" b="1" dirty="0">
              <a:solidFill>
                <a:schemeClr val="bg1"/>
              </a:solidFill>
              <a:cs typeface="Arial" pitchFamily="34" charset="0"/>
            </a:endParaRPr>
          </a:p>
        </p:txBody>
      </p:sp>
      <p:sp>
        <p:nvSpPr>
          <p:cNvPr id="52" name="Oval 51"/>
          <p:cNvSpPr/>
          <p:nvPr/>
        </p:nvSpPr>
        <p:spPr bwMode="auto">
          <a:xfrm>
            <a:off x="5572868" y="3964546"/>
            <a:ext cx="1703695" cy="1132763"/>
          </a:xfrm>
          <a:prstGeom prst="ellipse">
            <a:avLst/>
          </a:prstGeom>
          <a:solidFill>
            <a:schemeClr val="bg1">
              <a:lumMod val="75000"/>
              <a:alpha val="42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600" b="1" dirty="0" smtClean="0">
                <a:solidFill>
                  <a:schemeClr val="tx1"/>
                </a:solidFill>
                <a:effectLst>
                  <a:outerShdw blurRad="38100" dist="38100" dir="2700000" algn="tl">
                    <a:srgbClr val="000000">
                      <a:alpha val="43137"/>
                    </a:srgbClr>
                  </a:outerShdw>
                </a:effectLst>
                <a:latin typeface="Segoe" pitchFamily="34" charset="0"/>
              </a:rPr>
              <a:t>Southeas</a:t>
            </a:r>
            <a:r>
              <a:rPr lang="en-US" sz="1600" b="1" dirty="0" smtClean="0">
                <a:solidFill>
                  <a:schemeClr val="tx1"/>
                </a:solidFill>
                <a:latin typeface="Segoe" pitchFamily="34" charset="0"/>
              </a:rPr>
              <a:t>t</a:t>
            </a:r>
          </a:p>
        </p:txBody>
      </p:sp>
      <p:sp>
        <p:nvSpPr>
          <p:cNvPr id="53" name="Oval 52"/>
          <p:cNvSpPr/>
          <p:nvPr/>
        </p:nvSpPr>
        <p:spPr bwMode="auto">
          <a:xfrm>
            <a:off x="7260608" y="1505350"/>
            <a:ext cx="1665027" cy="1162332"/>
          </a:xfrm>
          <a:prstGeom prst="ellipse">
            <a:avLst/>
          </a:prstGeom>
          <a:solidFill>
            <a:schemeClr val="bg1">
              <a:lumMod val="75000"/>
              <a:alpha val="42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600" b="1" dirty="0" smtClean="0">
                <a:solidFill>
                  <a:schemeClr val="tx1"/>
                </a:solidFill>
                <a:effectLst>
                  <a:outerShdw blurRad="38100" dist="38100" dir="2700000" algn="tl">
                    <a:srgbClr val="000000">
                      <a:alpha val="43137"/>
                    </a:srgbClr>
                  </a:outerShdw>
                </a:effectLst>
                <a:latin typeface="Segoe" pitchFamily="34" charset="0"/>
              </a:rPr>
              <a:t>Northeast</a:t>
            </a:r>
          </a:p>
        </p:txBody>
      </p:sp>
      <p:sp>
        <p:nvSpPr>
          <p:cNvPr id="54" name="TextBox 53"/>
          <p:cNvSpPr txBox="1"/>
          <p:nvPr/>
        </p:nvSpPr>
        <p:spPr>
          <a:xfrm>
            <a:off x="3285371" y="5010150"/>
            <a:ext cx="1286629" cy="246221"/>
          </a:xfrm>
          <a:prstGeom prst="rect">
            <a:avLst/>
          </a:prstGeom>
          <a:solidFill>
            <a:srgbClr val="336600">
              <a:alpha val="50000"/>
            </a:srgbClr>
          </a:solidFill>
          <a:ln>
            <a:solidFill>
              <a:schemeClr val="bg1"/>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000" b="1" dirty="0" smtClean="0">
                <a:solidFill>
                  <a:schemeClr val="bg1"/>
                </a:solidFill>
              </a:rPr>
              <a:t>EagleFord Shale</a:t>
            </a:r>
            <a:endParaRPr lang="en-US" sz="1000" b="1" dirty="0">
              <a:solidFill>
                <a:schemeClr val="bg1"/>
              </a:solidFill>
            </a:endParaRPr>
          </a:p>
        </p:txBody>
      </p:sp>
      <p:sp>
        <p:nvSpPr>
          <p:cNvPr id="55" name="TextBox 54"/>
          <p:cNvSpPr txBox="1"/>
          <p:nvPr/>
        </p:nvSpPr>
        <p:spPr>
          <a:xfrm>
            <a:off x="3952875" y="4457701"/>
            <a:ext cx="1285875" cy="246221"/>
          </a:xfrm>
          <a:prstGeom prst="rect">
            <a:avLst/>
          </a:prstGeom>
          <a:solidFill>
            <a:srgbClr val="336600">
              <a:alpha val="50000"/>
            </a:srgbClr>
          </a:solidFill>
          <a:ln>
            <a:solidFill>
              <a:schemeClr val="bg1"/>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000" b="1" dirty="0" smtClean="0">
                <a:solidFill>
                  <a:schemeClr val="bg1"/>
                </a:solidFill>
              </a:rPr>
              <a:t>Haynesville Shale</a:t>
            </a:r>
            <a:endParaRPr lang="en-US" sz="1000" b="1" dirty="0">
              <a:solidFill>
                <a:schemeClr val="bg1"/>
              </a:solidFill>
            </a:endParaRPr>
          </a:p>
        </p:txBody>
      </p:sp>
      <p:sp>
        <p:nvSpPr>
          <p:cNvPr id="59" name="Freeform 58"/>
          <p:cNvSpPr/>
          <p:nvPr/>
        </p:nvSpPr>
        <p:spPr bwMode="auto">
          <a:xfrm rot="21349233">
            <a:off x="3875849" y="5108568"/>
            <a:ext cx="799876" cy="717025"/>
          </a:xfrm>
          <a:custGeom>
            <a:avLst/>
            <a:gdLst>
              <a:gd name="connsiteX0" fmla="*/ 6350 w 347114"/>
              <a:gd name="connsiteY0" fmla="*/ 114300 h 225564"/>
              <a:gd name="connsiteX1" fmla="*/ 42069 w 347114"/>
              <a:gd name="connsiteY1" fmla="*/ 147637 h 225564"/>
              <a:gd name="connsiteX2" fmla="*/ 51594 w 347114"/>
              <a:gd name="connsiteY2" fmla="*/ 150019 h 225564"/>
              <a:gd name="connsiteX3" fmla="*/ 56357 w 347114"/>
              <a:gd name="connsiteY3" fmla="*/ 164306 h 225564"/>
              <a:gd name="connsiteX4" fmla="*/ 58738 w 347114"/>
              <a:gd name="connsiteY4" fmla="*/ 173831 h 225564"/>
              <a:gd name="connsiteX5" fmla="*/ 63500 w 347114"/>
              <a:gd name="connsiteY5" fmla="*/ 192881 h 225564"/>
              <a:gd name="connsiteX6" fmla="*/ 73025 w 347114"/>
              <a:gd name="connsiteY6" fmla="*/ 219075 h 225564"/>
              <a:gd name="connsiteX7" fmla="*/ 111125 w 347114"/>
              <a:gd name="connsiteY7" fmla="*/ 209550 h 225564"/>
              <a:gd name="connsiteX8" fmla="*/ 113507 w 347114"/>
              <a:gd name="connsiteY8" fmla="*/ 195262 h 225564"/>
              <a:gd name="connsiteX9" fmla="*/ 120650 w 347114"/>
              <a:gd name="connsiteY9" fmla="*/ 159544 h 225564"/>
              <a:gd name="connsiteX10" fmla="*/ 146844 w 347114"/>
              <a:gd name="connsiteY10" fmla="*/ 152400 h 225564"/>
              <a:gd name="connsiteX11" fmla="*/ 165894 w 347114"/>
              <a:gd name="connsiteY11" fmla="*/ 147637 h 225564"/>
              <a:gd name="connsiteX12" fmla="*/ 175419 w 347114"/>
              <a:gd name="connsiteY12" fmla="*/ 145256 h 225564"/>
              <a:gd name="connsiteX13" fmla="*/ 189707 w 347114"/>
              <a:gd name="connsiteY13" fmla="*/ 138112 h 225564"/>
              <a:gd name="connsiteX14" fmla="*/ 196850 w 347114"/>
              <a:gd name="connsiteY14" fmla="*/ 133350 h 225564"/>
              <a:gd name="connsiteX15" fmla="*/ 206375 w 347114"/>
              <a:gd name="connsiteY15" fmla="*/ 121444 h 225564"/>
              <a:gd name="connsiteX16" fmla="*/ 211138 w 347114"/>
              <a:gd name="connsiteY16" fmla="*/ 114300 h 225564"/>
              <a:gd name="connsiteX17" fmla="*/ 218282 w 347114"/>
              <a:gd name="connsiteY17" fmla="*/ 109537 h 225564"/>
              <a:gd name="connsiteX18" fmla="*/ 268288 w 347114"/>
              <a:gd name="connsiteY18" fmla="*/ 104775 h 225564"/>
              <a:gd name="connsiteX19" fmla="*/ 275432 w 347114"/>
              <a:gd name="connsiteY19" fmla="*/ 100012 h 225564"/>
              <a:gd name="connsiteX20" fmla="*/ 284957 w 347114"/>
              <a:gd name="connsiteY20" fmla="*/ 95250 h 225564"/>
              <a:gd name="connsiteX21" fmla="*/ 294482 w 347114"/>
              <a:gd name="connsiteY21" fmla="*/ 80962 h 225564"/>
              <a:gd name="connsiteX22" fmla="*/ 308769 w 347114"/>
              <a:gd name="connsiteY22" fmla="*/ 71437 h 225564"/>
              <a:gd name="connsiteX23" fmla="*/ 332582 w 347114"/>
              <a:gd name="connsiteY23" fmla="*/ 59531 h 225564"/>
              <a:gd name="connsiteX24" fmla="*/ 344488 w 347114"/>
              <a:gd name="connsiteY24" fmla="*/ 45244 h 225564"/>
              <a:gd name="connsiteX25" fmla="*/ 346869 w 347114"/>
              <a:gd name="connsiteY25" fmla="*/ 38100 h 225564"/>
              <a:gd name="connsiteX26" fmla="*/ 344488 w 347114"/>
              <a:gd name="connsiteY26" fmla="*/ 9525 h 225564"/>
              <a:gd name="connsiteX27" fmla="*/ 337344 w 347114"/>
              <a:gd name="connsiteY27" fmla="*/ 4762 h 225564"/>
              <a:gd name="connsiteX28" fmla="*/ 323057 w 347114"/>
              <a:gd name="connsiteY28" fmla="*/ 0 h 225564"/>
              <a:gd name="connsiteX29" fmla="*/ 311150 w 347114"/>
              <a:gd name="connsiteY29" fmla="*/ 2381 h 225564"/>
              <a:gd name="connsiteX30" fmla="*/ 299244 w 347114"/>
              <a:gd name="connsiteY30" fmla="*/ 14287 h 225564"/>
              <a:gd name="connsiteX31" fmla="*/ 292100 w 347114"/>
              <a:gd name="connsiteY31" fmla="*/ 21431 h 225564"/>
              <a:gd name="connsiteX32" fmla="*/ 282575 w 347114"/>
              <a:gd name="connsiteY32" fmla="*/ 33337 h 225564"/>
              <a:gd name="connsiteX33" fmla="*/ 275432 w 347114"/>
              <a:gd name="connsiteY33" fmla="*/ 40481 h 225564"/>
              <a:gd name="connsiteX34" fmla="*/ 268288 w 347114"/>
              <a:gd name="connsiteY34" fmla="*/ 42862 h 225564"/>
              <a:gd name="connsiteX35" fmla="*/ 239713 w 347114"/>
              <a:gd name="connsiteY35" fmla="*/ 45244 h 225564"/>
              <a:gd name="connsiteX36" fmla="*/ 206375 w 347114"/>
              <a:gd name="connsiteY36" fmla="*/ 47625 h 225564"/>
              <a:gd name="connsiteX37" fmla="*/ 165894 w 347114"/>
              <a:gd name="connsiteY37" fmla="*/ 54769 h 225564"/>
              <a:gd name="connsiteX38" fmla="*/ 158750 w 347114"/>
              <a:gd name="connsiteY38" fmla="*/ 57150 h 225564"/>
              <a:gd name="connsiteX39" fmla="*/ 142082 w 347114"/>
              <a:gd name="connsiteY39" fmla="*/ 61912 h 225564"/>
              <a:gd name="connsiteX40" fmla="*/ 137319 w 347114"/>
              <a:gd name="connsiteY40" fmla="*/ 69056 h 225564"/>
              <a:gd name="connsiteX41" fmla="*/ 103982 w 347114"/>
              <a:gd name="connsiteY41" fmla="*/ 76200 h 225564"/>
              <a:gd name="connsiteX42" fmla="*/ 96838 w 347114"/>
              <a:gd name="connsiteY42" fmla="*/ 80962 h 225564"/>
              <a:gd name="connsiteX43" fmla="*/ 84932 w 347114"/>
              <a:gd name="connsiteY43" fmla="*/ 95250 h 225564"/>
              <a:gd name="connsiteX44" fmla="*/ 75407 w 347114"/>
              <a:gd name="connsiteY44" fmla="*/ 97631 h 225564"/>
              <a:gd name="connsiteX45" fmla="*/ 25400 w 347114"/>
              <a:gd name="connsiteY45" fmla="*/ 100012 h 225564"/>
              <a:gd name="connsiteX46" fmla="*/ 3969 w 347114"/>
              <a:gd name="connsiteY46" fmla="*/ 104775 h 225564"/>
              <a:gd name="connsiteX47" fmla="*/ 6350 w 347114"/>
              <a:gd name="connsiteY47" fmla="*/ 114300 h 22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47114" h="225564">
                <a:moveTo>
                  <a:pt x="6350" y="114300"/>
                </a:moveTo>
                <a:cubicBezTo>
                  <a:pt x="12700" y="121444"/>
                  <a:pt x="29286" y="137545"/>
                  <a:pt x="42069" y="147637"/>
                </a:cubicBezTo>
                <a:cubicBezTo>
                  <a:pt x="44638" y="149665"/>
                  <a:pt x="49464" y="147534"/>
                  <a:pt x="51594" y="150019"/>
                </a:cubicBezTo>
                <a:cubicBezTo>
                  <a:pt x="54861" y="153830"/>
                  <a:pt x="55140" y="159436"/>
                  <a:pt x="56357" y="164306"/>
                </a:cubicBezTo>
                <a:cubicBezTo>
                  <a:pt x="57151" y="167481"/>
                  <a:pt x="57839" y="170684"/>
                  <a:pt x="58738" y="173831"/>
                </a:cubicBezTo>
                <a:cubicBezTo>
                  <a:pt x="61904" y="184913"/>
                  <a:pt x="61425" y="178355"/>
                  <a:pt x="63500" y="192881"/>
                </a:cubicBezTo>
                <a:cubicBezTo>
                  <a:pt x="67049" y="217724"/>
                  <a:pt x="59563" y="210098"/>
                  <a:pt x="73025" y="219075"/>
                </a:cubicBezTo>
                <a:cubicBezTo>
                  <a:pt x="87405" y="218048"/>
                  <a:pt x="105787" y="225564"/>
                  <a:pt x="111125" y="209550"/>
                </a:cubicBezTo>
                <a:cubicBezTo>
                  <a:pt x="112652" y="204969"/>
                  <a:pt x="112713" y="200025"/>
                  <a:pt x="113507" y="195262"/>
                </a:cubicBezTo>
                <a:cubicBezTo>
                  <a:pt x="113786" y="191919"/>
                  <a:pt x="111287" y="166232"/>
                  <a:pt x="120650" y="159544"/>
                </a:cubicBezTo>
                <a:cubicBezTo>
                  <a:pt x="128299" y="154080"/>
                  <a:pt x="138212" y="154250"/>
                  <a:pt x="146844" y="152400"/>
                </a:cubicBezTo>
                <a:cubicBezTo>
                  <a:pt x="153244" y="151028"/>
                  <a:pt x="159544" y="149225"/>
                  <a:pt x="165894" y="147637"/>
                </a:cubicBezTo>
                <a:lnTo>
                  <a:pt x="175419" y="145256"/>
                </a:lnTo>
                <a:cubicBezTo>
                  <a:pt x="195897" y="131606"/>
                  <a:pt x="169985" y="147974"/>
                  <a:pt x="189707" y="138112"/>
                </a:cubicBezTo>
                <a:cubicBezTo>
                  <a:pt x="192266" y="136832"/>
                  <a:pt x="194469" y="134937"/>
                  <a:pt x="196850" y="133350"/>
                </a:cubicBezTo>
                <a:cubicBezTo>
                  <a:pt x="201487" y="119442"/>
                  <a:pt x="195604" y="132215"/>
                  <a:pt x="206375" y="121444"/>
                </a:cubicBezTo>
                <a:cubicBezTo>
                  <a:pt x="208399" y="119420"/>
                  <a:pt x="209114" y="116324"/>
                  <a:pt x="211138" y="114300"/>
                </a:cubicBezTo>
                <a:cubicBezTo>
                  <a:pt x="213162" y="112276"/>
                  <a:pt x="215722" y="110817"/>
                  <a:pt x="218282" y="109537"/>
                </a:cubicBezTo>
                <a:cubicBezTo>
                  <a:pt x="231230" y="103063"/>
                  <a:pt x="267222" y="104834"/>
                  <a:pt x="268288" y="104775"/>
                </a:cubicBezTo>
                <a:cubicBezTo>
                  <a:pt x="270669" y="103187"/>
                  <a:pt x="272947" y="101432"/>
                  <a:pt x="275432" y="100012"/>
                </a:cubicBezTo>
                <a:cubicBezTo>
                  <a:pt x="278514" y="98251"/>
                  <a:pt x="282447" y="97760"/>
                  <a:pt x="284957" y="95250"/>
                </a:cubicBezTo>
                <a:cubicBezTo>
                  <a:pt x="289004" y="91203"/>
                  <a:pt x="290435" y="85009"/>
                  <a:pt x="294482" y="80962"/>
                </a:cubicBezTo>
                <a:cubicBezTo>
                  <a:pt x="310332" y="65112"/>
                  <a:pt x="293263" y="80052"/>
                  <a:pt x="308769" y="71437"/>
                </a:cubicBezTo>
                <a:cubicBezTo>
                  <a:pt x="331963" y="58551"/>
                  <a:pt x="313969" y="64184"/>
                  <a:pt x="332582" y="59531"/>
                </a:cubicBezTo>
                <a:cubicBezTo>
                  <a:pt x="337845" y="54268"/>
                  <a:pt x="341174" y="51871"/>
                  <a:pt x="344488" y="45244"/>
                </a:cubicBezTo>
                <a:cubicBezTo>
                  <a:pt x="345611" y="42999"/>
                  <a:pt x="346075" y="40481"/>
                  <a:pt x="346869" y="38100"/>
                </a:cubicBezTo>
                <a:cubicBezTo>
                  <a:pt x="346075" y="28575"/>
                  <a:pt x="347114" y="18715"/>
                  <a:pt x="344488" y="9525"/>
                </a:cubicBezTo>
                <a:cubicBezTo>
                  <a:pt x="343702" y="6773"/>
                  <a:pt x="339959" y="5924"/>
                  <a:pt x="337344" y="4762"/>
                </a:cubicBezTo>
                <a:cubicBezTo>
                  <a:pt x="332757" y="2723"/>
                  <a:pt x="323057" y="0"/>
                  <a:pt x="323057" y="0"/>
                </a:cubicBezTo>
                <a:cubicBezTo>
                  <a:pt x="319088" y="794"/>
                  <a:pt x="314940" y="960"/>
                  <a:pt x="311150" y="2381"/>
                </a:cubicBezTo>
                <a:cubicBezTo>
                  <a:pt x="302687" y="5555"/>
                  <a:pt x="304534" y="7940"/>
                  <a:pt x="299244" y="14287"/>
                </a:cubicBezTo>
                <a:cubicBezTo>
                  <a:pt x="297088" y="16874"/>
                  <a:pt x="294481" y="19050"/>
                  <a:pt x="292100" y="21431"/>
                </a:cubicBezTo>
                <a:cubicBezTo>
                  <a:pt x="288191" y="33160"/>
                  <a:pt x="292518" y="25051"/>
                  <a:pt x="282575" y="33337"/>
                </a:cubicBezTo>
                <a:cubicBezTo>
                  <a:pt x="279988" y="35493"/>
                  <a:pt x="278234" y="38613"/>
                  <a:pt x="275432" y="40481"/>
                </a:cubicBezTo>
                <a:cubicBezTo>
                  <a:pt x="273343" y="41873"/>
                  <a:pt x="270776" y="42530"/>
                  <a:pt x="268288" y="42862"/>
                </a:cubicBezTo>
                <a:cubicBezTo>
                  <a:pt x="258814" y="44125"/>
                  <a:pt x="249243" y="44511"/>
                  <a:pt x="239713" y="45244"/>
                </a:cubicBezTo>
                <a:lnTo>
                  <a:pt x="206375" y="47625"/>
                </a:lnTo>
                <a:cubicBezTo>
                  <a:pt x="189180" y="59089"/>
                  <a:pt x="205132" y="50152"/>
                  <a:pt x="165894" y="54769"/>
                </a:cubicBezTo>
                <a:cubicBezTo>
                  <a:pt x="163401" y="55062"/>
                  <a:pt x="161164" y="56460"/>
                  <a:pt x="158750" y="57150"/>
                </a:cubicBezTo>
                <a:cubicBezTo>
                  <a:pt x="137829" y="63127"/>
                  <a:pt x="159202" y="56205"/>
                  <a:pt x="142082" y="61912"/>
                </a:cubicBezTo>
                <a:cubicBezTo>
                  <a:pt x="140494" y="64293"/>
                  <a:pt x="139343" y="67032"/>
                  <a:pt x="137319" y="69056"/>
                </a:cubicBezTo>
                <a:cubicBezTo>
                  <a:pt x="128174" y="78201"/>
                  <a:pt x="116811" y="75034"/>
                  <a:pt x="103982" y="76200"/>
                </a:cubicBezTo>
                <a:cubicBezTo>
                  <a:pt x="101601" y="77787"/>
                  <a:pt x="98862" y="78938"/>
                  <a:pt x="96838" y="80962"/>
                </a:cubicBezTo>
                <a:cubicBezTo>
                  <a:pt x="90264" y="87535"/>
                  <a:pt x="94031" y="90050"/>
                  <a:pt x="84932" y="95250"/>
                </a:cubicBezTo>
                <a:cubicBezTo>
                  <a:pt x="82091" y="96874"/>
                  <a:pt x="78669" y="97370"/>
                  <a:pt x="75407" y="97631"/>
                </a:cubicBezTo>
                <a:cubicBezTo>
                  <a:pt x="58772" y="98962"/>
                  <a:pt x="42069" y="99218"/>
                  <a:pt x="25400" y="100012"/>
                </a:cubicBezTo>
                <a:cubicBezTo>
                  <a:pt x="24844" y="100123"/>
                  <a:pt x="5648" y="103768"/>
                  <a:pt x="3969" y="104775"/>
                </a:cubicBezTo>
                <a:cubicBezTo>
                  <a:pt x="2447" y="105688"/>
                  <a:pt x="0" y="107156"/>
                  <a:pt x="6350" y="114300"/>
                </a:cubicBezTo>
                <a:close/>
              </a:path>
            </a:pathLst>
          </a:custGeom>
          <a:solidFill>
            <a:srgbClr val="3366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0" name="Freeform 59"/>
          <p:cNvSpPr/>
          <p:nvPr/>
        </p:nvSpPr>
        <p:spPr bwMode="auto">
          <a:xfrm>
            <a:off x="4675031" y="4726548"/>
            <a:ext cx="413363" cy="296076"/>
          </a:xfrm>
          <a:custGeom>
            <a:avLst/>
            <a:gdLst>
              <a:gd name="connsiteX0" fmla="*/ 162103 w 246782"/>
              <a:gd name="connsiteY0" fmla="*/ 214312 h 214312"/>
              <a:gd name="connsiteX1" fmla="*/ 233540 w 246782"/>
              <a:gd name="connsiteY1" fmla="*/ 171450 h 214312"/>
              <a:gd name="connsiteX2" fmla="*/ 245447 w 246782"/>
              <a:gd name="connsiteY2" fmla="*/ 126206 h 214312"/>
              <a:gd name="connsiteX3" fmla="*/ 226397 w 246782"/>
              <a:gd name="connsiteY3" fmla="*/ 80962 h 214312"/>
              <a:gd name="connsiteX4" fmla="*/ 219253 w 246782"/>
              <a:gd name="connsiteY4" fmla="*/ 42862 h 214312"/>
              <a:gd name="connsiteX5" fmla="*/ 190678 w 246782"/>
              <a:gd name="connsiteY5" fmla="*/ 0 h 214312"/>
              <a:gd name="connsiteX6" fmla="*/ 114478 w 246782"/>
              <a:gd name="connsiteY6" fmla="*/ 9525 h 214312"/>
              <a:gd name="connsiteX7" fmla="*/ 19228 w 246782"/>
              <a:gd name="connsiteY7" fmla="*/ 61912 h 214312"/>
              <a:gd name="connsiteX8" fmla="*/ 19228 w 246782"/>
              <a:gd name="connsiteY8" fmla="*/ 135731 h 214312"/>
              <a:gd name="connsiteX9" fmla="*/ 85903 w 246782"/>
              <a:gd name="connsiteY9" fmla="*/ 188118 h 214312"/>
              <a:gd name="connsiteX10" fmla="*/ 162103 w 246782"/>
              <a:gd name="connsiteY10" fmla="*/ 214312 h 21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782" h="214312">
                <a:moveTo>
                  <a:pt x="162103" y="214312"/>
                </a:moveTo>
                <a:cubicBezTo>
                  <a:pt x="234231" y="173440"/>
                  <a:pt x="233540" y="201201"/>
                  <a:pt x="233540" y="171450"/>
                </a:cubicBezTo>
                <a:cubicBezTo>
                  <a:pt x="246782" y="134375"/>
                  <a:pt x="245447" y="149912"/>
                  <a:pt x="245447" y="126206"/>
                </a:cubicBezTo>
                <a:cubicBezTo>
                  <a:pt x="225332" y="85976"/>
                  <a:pt x="226397" y="102305"/>
                  <a:pt x="226397" y="80962"/>
                </a:cubicBezTo>
                <a:lnTo>
                  <a:pt x="219253" y="42862"/>
                </a:lnTo>
                <a:lnTo>
                  <a:pt x="190678" y="0"/>
                </a:lnTo>
                <a:lnTo>
                  <a:pt x="114478" y="9525"/>
                </a:lnTo>
                <a:lnTo>
                  <a:pt x="19228" y="61912"/>
                </a:lnTo>
                <a:cubicBezTo>
                  <a:pt x="16810" y="134472"/>
                  <a:pt x="0" y="116503"/>
                  <a:pt x="19228" y="135731"/>
                </a:cubicBezTo>
                <a:lnTo>
                  <a:pt x="85903" y="188118"/>
                </a:lnTo>
                <a:lnTo>
                  <a:pt x="162103" y="214312"/>
                </a:lnTo>
                <a:close/>
              </a:path>
            </a:pathLst>
          </a:custGeom>
          <a:solidFill>
            <a:srgbClr val="3366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6" name="Content Placeholder 3"/>
          <p:cNvSpPr txBox="1">
            <a:spLocks/>
          </p:cNvSpPr>
          <p:nvPr/>
        </p:nvSpPr>
        <p:spPr>
          <a:xfrm>
            <a:off x="302906" y="1295400"/>
            <a:ext cx="3735694" cy="4148758"/>
          </a:xfrm>
          <a:prstGeom prst="rect">
            <a:avLst/>
          </a:prstGeom>
        </p:spPr>
        <p:txBody>
          <a:bodyPr>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1" i="0" u="sng" strike="noStrike" kern="1200" cap="none" spc="0" normalizeH="0" baseline="0" noProof="0" dirty="0" smtClean="0">
                <a:ln>
                  <a:noFill/>
                </a:ln>
                <a:solidFill>
                  <a:schemeClr val="tx1"/>
                </a:solidFill>
                <a:effectLst/>
                <a:uLnTx/>
                <a:uFillTx/>
                <a:latin typeface="Arial" pitchFamily="34" charset="0"/>
                <a:ea typeface="+mn-ea"/>
                <a:cs typeface="Arial" pitchFamily="34" charset="0"/>
              </a:rPr>
              <a:t>System</a:t>
            </a:r>
            <a:r>
              <a:rPr kumimoji="0" lang="en-US" sz="1600" b="1" i="0" u="sng" strike="noStrike" kern="1200" cap="none" spc="0" normalizeH="0" noProof="0" dirty="0" smtClean="0">
                <a:ln>
                  <a:noFill/>
                </a:ln>
                <a:solidFill>
                  <a:schemeClr val="tx1"/>
                </a:solidFill>
                <a:effectLst/>
                <a:uLnTx/>
                <a:uFillTx/>
                <a:latin typeface="Arial" pitchFamily="34" charset="0"/>
                <a:ea typeface="+mn-ea"/>
                <a:cs typeface="Arial" pitchFamily="34" charset="0"/>
              </a:rPr>
              <a:t> Overview</a:t>
            </a:r>
            <a:endParaRPr kumimoji="0" lang="en-US" sz="1600" b="1" i="0" u="sng"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406400" marR="0" lvl="1" indent="-342900" algn="l" defTabSz="914400" rtl="0" eaLnBrk="1" fontAlgn="auto" latinLnBrk="0" hangingPunct="1">
              <a:lnSpc>
                <a:spcPct val="100000"/>
              </a:lnSpc>
              <a:spcBef>
                <a:spcPct val="20000"/>
              </a:spcBef>
              <a:spcAft>
                <a:spcPts val="0"/>
              </a:spcAft>
              <a:buClr>
                <a:srgbClr val="006600"/>
              </a:buClr>
              <a:buSzPct val="85000"/>
              <a:buFont typeface="Wingdings" pitchFamily="2" charset="2"/>
              <a:buChar char="n"/>
              <a:tabLst/>
              <a:defRPr/>
            </a:pPr>
            <a:r>
              <a:rPr kumimoji="0" lang="en-US" sz="140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13,900 miles of pipeline</a:t>
            </a:r>
          </a:p>
          <a:p>
            <a:pPr marL="406400" marR="0" lvl="1" indent="-342900" algn="l" defTabSz="914400" rtl="0" eaLnBrk="1" fontAlgn="auto" latinLnBrk="0" hangingPunct="1">
              <a:lnSpc>
                <a:spcPct val="100000"/>
              </a:lnSpc>
              <a:spcBef>
                <a:spcPct val="20000"/>
              </a:spcBef>
              <a:spcAft>
                <a:spcPts val="0"/>
              </a:spcAft>
              <a:buClr>
                <a:srgbClr val="006600"/>
              </a:buClr>
              <a:buSzPct val="85000"/>
              <a:buFont typeface="Wingdings" pitchFamily="2" charset="2"/>
              <a:buChar char="n"/>
              <a:tabLst/>
              <a:defRPr/>
            </a:pPr>
            <a:r>
              <a:rPr lang="en-US" sz="1400" dirty="0" smtClean="0">
                <a:latin typeface="Arial" pitchFamily="34" charset="0"/>
                <a:cs typeface="Arial" pitchFamily="34" charset="0"/>
              </a:rPr>
              <a:t>79 Bcf of storage capacity</a:t>
            </a:r>
          </a:p>
          <a:p>
            <a:pPr marL="406400" marR="0" lvl="1" indent="-342900" algn="l" defTabSz="914400" rtl="0" eaLnBrk="1" fontAlgn="auto" latinLnBrk="0" hangingPunct="1">
              <a:lnSpc>
                <a:spcPct val="100000"/>
              </a:lnSpc>
              <a:spcBef>
                <a:spcPct val="20000"/>
              </a:spcBef>
              <a:spcAft>
                <a:spcPts val="0"/>
              </a:spcAft>
              <a:buClr>
                <a:srgbClr val="006600"/>
              </a:buClr>
              <a:buSzPct val="85000"/>
              <a:buFont typeface="Wingdings" pitchFamily="2" charset="2"/>
              <a:buChar char="n"/>
              <a:tabLst/>
              <a:defRPr/>
            </a:pPr>
            <a:r>
              <a:rPr lang="en-US" sz="1400" dirty="0" smtClean="0">
                <a:latin typeface="Arial" pitchFamily="34" charset="0"/>
                <a:cs typeface="Arial" pitchFamily="34" charset="0"/>
              </a:rPr>
              <a:t>~8.0 Bcf/d – design capacity</a:t>
            </a:r>
          </a:p>
          <a:p>
            <a:pPr marL="406400" marR="0" lvl="1" indent="-342900" algn="l" defTabSz="914400" rtl="0" eaLnBrk="1" fontAlgn="auto" latinLnBrk="0" hangingPunct="1">
              <a:lnSpc>
                <a:spcPct val="100000"/>
              </a:lnSpc>
              <a:spcBef>
                <a:spcPct val="20000"/>
              </a:spcBef>
              <a:spcAft>
                <a:spcPts val="0"/>
              </a:spcAft>
              <a:buClr>
                <a:srgbClr val="006600"/>
              </a:buClr>
              <a:buSzPct val="85000"/>
              <a:buFont typeface="Wingdings" pitchFamily="2" charset="2"/>
              <a:buChar char="n"/>
              <a:tabLst/>
              <a:defRPr/>
            </a:pPr>
            <a:r>
              <a:rPr lang="en-US" sz="1400" dirty="0" smtClean="0">
                <a:latin typeface="Arial" pitchFamily="34" charset="0"/>
                <a:cs typeface="Arial" pitchFamily="34" charset="0"/>
              </a:rPr>
              <a:t>1.4 million horsepower</a:t>
            </a:r>
          </a:p>
          <a:p>
            <a:pPr marL="406400" marR="0" lvl="1" indent="-342900" algn="l" defTabSz="914400" rtl="0" eaLnBrk="1" fontAlgn="auto" latinLnBrk="0" hangingPunct="1">
              <a:lnSpc>
                <a:spcPct val="100000"/>
              </a:lnSpc>
              <a:spcBef>
                <a:spcPct val="20000"/>
              </a:spcBef>
              <a:spcAft>
                <a:spcPts val="0"/>
              </a:spcAft>
              <a:buClr>
                <a:srgbClr val="006600"/>
              </a:buClr>
              <a:buSzPct val="85000"/>
              <a:buFont typeface="Wingdings" pitchFamily="2" charset="2"/>
              <a:buChar char="n"/>
              <a:tabLst/>
              <a:defRPr/>
            </a:pPr>
            <a:r>
              <a:rPr kumimoji="0" lang="en-US" sz="1400" i="0" u="none" strike="noStrike" kern="1200" cap="none" spc="0" normalizeH="0" baseline="0" dirty="0" smtClean="0">
                <a:ln>
                  <a:noFill/>
                </a:ln>
                <a:solidFill>
                  <a:schemeClr val="tx1"/>
                </a:solidFill>
                <a:effectLst/>
                <a:uLnTx/>
                <a:uFillTx/>
                <a:latin typeface="Arial" pitchFamily="34" charset="0"/>
                <a:ea typeface="+mn-ea"/>
                <a:cs typeface="Arial" pitchFamily="34" charset="0"/>
              </a:rPr>
              <a:t>&gt;500</a:t>
            </a:r>
            <a:r>
              <a:rPr kumimoji="0" lang="en-US" sz="1400" i="0" u="none" strike="noStrike" kern="1200" cap="none" spc="0" normalizeH="0" dirty="0" smtClean="0">
                <a:ln>
                  <a:noFill/>
                </a:ln>
                <a:solidFill>
                  <a:schemeClr val="tx1"/>
                </a:solidFill>
                <a:effectLst/>
                <a:uLnTx/>
                <a:uFillTx/>
                <a:latin typeface="Arial" pitchFamily="34" charset="0"/>
                <a:ea typeface="+mn-ea"/>
                <a:cs typeface="Arial" pitchFamily="34" charset="0"/>
              </a:rPr>
              <a:t> FT customers</a:t>
            </a:r>
          </a:p>
          <a:p>
            <a:pPr marL="406400" marR="0" lvl="1" indent="-342900" algn="l" defTabSz="914400" rtl="0" eaLnBrk="1" fontAlgn="auto" latinLnBrk="0" hangingPunct="1">
              <a:lnSpc>
                <a:spcPct val="100000"/>
              </a:lnSpc>
              <a:spcBef>
                <a:spcPct val="20000"/>
              </a:spcBef>
              <a:spcAft>
                <a:spcPts val="0"/>
              </a:spcAft>
              <a:buClr>
                <a:srgbClr val="006600"/>
              </a:buClr>
              <a:buSzPct val="85000"/>
              <a:buFont typeface="Wingdings" pitchFamily="2" charset="2"/>
              <a:buChar char="n"/>
              <a:tabLst/>
              <a:defRPr/>
            </a:pPr>
            <a:r>
              <a:rPr lang="en-US" sz="1400" baseline="0" noProof="0" dirty="0" smtClean="0">
                <a:latin typeface="Arial" pitchFamily="34" charset="0"/>
                <a:cs typeface="Arial" pitchFamily="34" charset="0"/>
              </a:rPr>
              <a:t>35</a:t>
            </a:r>
            <a:r>
              <a:rPr lang="en-US" sz="1400" noProof="0" dirty="0" smtClean="0">
                <a:latin typeface="Arial" pitchFamily="34" charset="0"/>
                <a:cs typeface="Arial" pitchFamily="34" charset="0"/>
              </a:rPr>
              <a:t> MM households equivalent</a:t>
            </a:r>
          </a:p>
          <a:p>
            <a:pPr marL="406400" marR="0" lvl="1" indent="-342900" algn="l" defTabSz="914400" rtl="0" eaLnBrk="1" fontAlgn="auto" latinLnBrk="0" hangingPunct="1">
              <a:lnSpc>
                <a:spcPct val="100000"/>
              </a:lnSpc>
              <a:spcBef>
                <a:spcPct val="20000"/>
              </a:spcBef>
              <a:spcAft>
                <a:spcPts val="0"/>
              </a:spcAft>
              <a:buClr>
                <a:srgbClr val="006600"/>
              </a:buClr>
              <a:buSzPct val="85000"/>
              <a:buFont typeface="Wingdings" pitchFamily="2" charset="2"/>
              <a:buChar char="n"/>
              <a:tabLst/>
              <a:defRPr/>
            </a:pPr>
            <a:r>
              <a:rPr lang="en-US" sz="1400" dirty="0" smtClean="0">
                <a:latin typeface="Arial" pitchFamily="34" charset="0"/>
                <a:cs typeface="Arial" pitchFamily="34" charset="0"/>
              </a:rPr>
              <a:t>Delivered ~390 Bcf to New England customers in 2012</a:t>
            </a:r>
          </a:p>
          <a:p>
            <a:pPr marL="406400" marR="0" lvl="1" indent="-342900" algn="l" defTabSz="914400" rtl="0" eaLnBrk="1" fontAlgn="auto" latinLnBrk="0" hangingPunct="1">
              <a:lnSpc>
                <a:spcPct val="100000"/>
              </a:lnSpc>
              <a:spcBef>
                <a:spcPct val="20000"/>
              </a:spcBef>
              <a:spcAft>
                <a:spcPts val="0"/>
              </a:spcAft>
              <a:buClr>
                <a:srgbClr val="006600"/>
              </a:buClr>
              <a:buSzPct val="85000"/>
              <a:buFont typeface="Wingdings" pitchFamily="2" charset="2"/>
              <a:buChar char="n"/>
              <a:tabLst/>
              <a:defRPr/>
            </a:pPr>
            <a:r>
              <a:rPr lang="en-US" sz="1400" dirty="0" smtClean="0">
                <a:latin typeface="Arial" pitchFamily="34" charset="0"/>
                <a:cs typeface="Arial" pitchFamily="34" charset="0"/>
              </a:rPr>
              <a:t>Abundant &amp; Growing</a:t>
            </a:r>
            <a:r>
              <a:rPr lang="en-US" sz="1400" baseline="0" dirty="0" smtClean="0">
                <a:latin typeface="Arial" pitchFamily="34" charset="0"/>
                <a:cs typeface="Arial" pitchFamily="34" charset="0"/>
              </a:rPr>
              <a:t> Supply</a:t>
            </a:r>
            <a:endParaRPr kumimoji="0" lang="en-US" sz="140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977900" lvl="2" indent="-457200" fontAlgn="auto">
              <a:spcBef>
                <a:spcPct val="20000"/>
              </a:spcBef>
              <a:spcAft>
                <a:spcPts val="0"/>
              </a:spcAft>
              <a:buClr>
                <a:srgbClr val="006600"/>
              </a:buClr>
              <a:buFont typeface="Arial" charset="0"/>
              <a:buChar char="—"/>
              <a:defRPr/>
            </a:pPr>
            <a:r>
              <a:rPr kumimoji="0" lang="en-US" sz="13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Marcellus, Utica, Eagle Ford, Haynesville, Fayetteville</a:t>
            </a:r>
          </a:p>
        </p:txBody>
      </p:sp>
      <p:pic>
        <p:nvPicPr>
          <p:cNvPr id="47" name="Picture 2" descr="http://intranet/procurement/facilities/logos_online/images/LOGOS/kmlogo_nobu_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657" y="6234592"/>
            <a:ext cx="2095500" cy="476250"/>
          </a:xfrm>
          <a:prstGeom prst="rect">
            <a:avLst/>
          </a:prstGeom>
          <a:noFill/>
          <a:extLst>
            <a:ext uri="{909E8E84-426E-40DD-AFC4-6F175D3DCCD1}">
              <a14:hiddenFill xmlns:a14="http://schemas.microsoft.com/office/drawing/2010/main">
                <a:solidFill>
                  <a:srgbClr val="FFFFFF"/>
                </a:solidFill>
              </a14:hiddenFill>
            </a:ext>
          </a:extLst>
        </p:spPr>
      </p:pic>
      <p:sp>
        <p:nvSpPr>
          <p:cNvPr id="50" name="Shape 387"/>
          <p:cNvSpPr txBox="1">
            <a:spLocks noGrp="1"/>
          </p:cNvSpPr>
          <p:nvPr>
            <p:ph type="title"/>
          </p:nvPr>
        </p:nvSpPr>
        <p:spPr>
          <a:xfrm>
            <a:off x="187325" y="152400"/>
            <a:ext cx="8839200" cy="762000"/>
          </a:xfrm>
          <a:solidFill>
            <a:srgbClr val="0070C0"/>
          </a:solidFill>
          <a:ln cap="flat">
            <a:solidFill>
              <a:schemeClr val="bg1"/>
            </a:solidFill>
            <a:round/>
            <a:headEnd type="none" w="med" len="med"/>
            <a:tailEnd type="none" w="med" len="med"/>
          </a:ln>
        </p:spPr>
        <p:txBody>
          <a:bodyPr tIns="45700" bIns="45700"/>
          <a:lstStyle/>
          <a:p>
            <a:pPr eaLnBrk="1" hangingPunct="1">
              <a:spcBef>
                <a:spcPct val="0"/>
              </a:spcBef>
              <a:buClr>
                <a:srgbClr val="000000"/>
              </a:buClr>
              <a:buSzPct val="25000"/>
              <a:buFont typeface="Calibri" pitchFamily="34" charset="0"/>
              <a:buNone/>
            </a:pPr>
            <a:r>
              <a:rPr lang="en-US" sz="4000" dirty="0" smtClean="0">
                <a:solidFill>
                  <a:srgbClr val="FFFFFF"/>
                </a:solidFill>
                <a:latin typeface="Calibri" pitchFamily="34" charset="0"/>
                <a:cs typeface="Arial" charset="0"/>
                <a:sym typeface="Calibri" pitchFamily="34" charset="0"/>
              </a:rPr>
              <a:t>Tennessee Gas Pipeline</a:t>
            </a:r>
          </a:p>
        </p:txBody>
      </p:sp>
      <p:sp>
        <p:nvSpPr>
          <p:cNvPr id="9" name="Slide Number Placeholder 8"/>
          <p:cNvSpPr>
            <a:spLocks noGrp="1"/>
          </p:cNvSpPr>
          <p:nvPr>
            <p:ph type="sldNum" sz="quarter" idx="12"/>
          </p:nvPr>
        </p:nvSpPr>
        <p:spPr>
          <a:xfrm>
            <a:off x="6572811" y="6146588"/>
            <a:ext cx="2133600" cy="365125"/>
          </a:xfrm>
        </p:spPr>
        <p:txBody>
          <a:bodyPr/>
          <a:lstStyle/>
          <a:p>
            <a:fld id="{E27F7761-FFF7-4E04-BA33-90DD50107F5A}" type="slidenum">
              <a:rPr lang="en-US" smtClean="0">
                <a:solidFill>
                  <a:prstClr val="black">
                    <a:tint val="75000"/>
                  </a:prstClr>
                </a:solidFill>
              </a:rPr>
              <a:pPr/>
              <a:t>5</a:t>
            </a:fld>
            <a:endParaRPr lang="en-US" dirty="0">
              <a:solidFill>
                <a:prstClr val="black">
                  <a:tint val="75000"/>
                </a:prstClr>
              </a:solidFill>
            </a:endParaRPr>
          </a:p>
        </p:txBody>
      </p:sp>
    </p:spTree>
    <p:extLst>
      <p:ext uri="{BB962C8B-B14F-4D97-AF65-F5344CB8AC3E}">
        <p14:creationId xmlns:p14="http://schemas.microsoft.com/office/powerpoint/2010/main" val="73547223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5257800" cy="5429250"/>
          </a:xfrm>
        </p:spPr>
        <p:txBody>
          <a:bodyPr>
            <a:normAutofit lnSpcReduction="10000"/>
          </a:bodyPr>
          <a:lstStyle/>
          <a:p>
            <a:pPr marL="0" marR="0" indent="0">
              <a:spcBef>
                <a:spcPts val="0"/>
              </a:spcBef>
              <a:spcAft>
                <a:spcPts val="0"/>
              </a:spcAft>
              <a:buNone/>
            </a:pPr>
            <a:r>
              <a:rPr lang="en-US" sz="1800" b="1" u="sng" dirty="0">
                <a:latin typeface="Arial" panose="020B0604020202020204" pitchFamily="34" charset="0"/>
                <a:ea typeface="Calibri"/>
                <a:cs typeface="Arial" panose="020B0604020202020204" pitchFamily="34" charset="0"/>
              </a:rPr>
              <a:t>New England LDC Customers</a:t>
            </a:r>
            <a:endParaRPr lang="en-US" sz="1800" dirty="0">
              <a:latin typeface="Arial" panose="020B0604020202020204" pitchFamily="34" charset="0"/>
              <a:ea typeface="Calibri"/>
              <a:cs typeface="Arial" panose="020B0604020202020204" pitchFamily="34" charset="0"/>
            </a:endParaRPr>
          </a:p>
          <a:p>
            <a:pPr marL="0" marR="0" indent="0">
              <a:spcBef>
                <a:spcPts val="0"/>
              </a:spcBef>
              <a:spcAft>
                <a:spcPts val="0"/>
              </a:spcAft>
              <a:buNone/>
            </a:pPr>
            <a:r>
              <a:rPr lang="en-US" sz="1800" b="1" dirty="0">
                <a:latin typeface="Arial" panose="020B0604020202020204" pitchFamily="34" charset="0"/>
                <a:ea typeface="Calibri"/>
                <a:cs typeface="Arial" panose="020B0604020202020204" pitchFamily="34" charset="0"/>
              </a:rPr>
              <a:t> </a:t>
            </a:r>
            <a:endParaRPr lang="en-US" sz="1800" b="1" dirty="0" smtClean="0">
              <a:latin typeface="Arial" panose="020B0604020202020204" pitchFamily="34" charset="0"/>
              <a:ea typeface="Calibri"/>
              <a:cs typeface="Arial" panose="020B0604020202020204" pitchFamily="34" charset="0"/>
            </a:endParaRPr>
          </a:p>
          <a:p>
            <a:pPr>
              <a:spcBef>
                <a:spcPts val="0"/>
              </a:spcBef>
              <a:spcAft>
                <a:spcPts val="0"/>
              </a:spcAft>
            </a:pPr>
            <a:r>
              <a:rPr lang="en-US" sz="1800" dirty="0" err="1" smtClean="0">
                <a:latin typeface="Arial" panose="020B0604020202020204" pitchFamily="34" charset="0"/>
                <a:ea typeface="Calibri"/>
                <a:cs typeface="Arial" panose="020B0604020202020204" pitchFamily="34" charset="0"/>
              </a:rPr>
              <a:t>EnergyNorth</a:t>
            </a:r>
            <a:r>
              <a:rPr lang="en-US" sz="1800" dirty="0" smtClean="0">
                <a:latin typeface="Arial" panose="020B0604020202020204" pitchFamily="34" charset="0"/>
                <a:ea typeface="Calibri"/>
                <a:cs typeface="Arial" panose="020B0604020202020204" pitchFamily="34" charset="0"/>
              </a:rPr>
              <a:t> </a:t>
            </a:r>
            <a:r>
              <a:rPr lang="en-US" sz="1800" dirty="0">
                <a:latin typeface="Arial" panose="020B0604020202020204" pitchFamily="34" charset="0"/>
                <a:ea typeface="Calibri"/>
                <a:cs typeface="Arial" panose="020B0604020202020204" pitchFamily="34" charset="0"/>
              </a:rPr>
              <a:t>Natural Gas (NH) </a:t>
            </a:r>
          </a:p>
          <a:p>
            <a:pPr>
              <a:spcBef>
                <a:spcPts val="0"/>
              </a:spcBef>
              <a:spcAft>
                <a:spcPts val="0"/>
              </a:spcAft>
            </a:pPr>
            <a:r>
              <a:rPr lang="en-US" sz="1800" dirty="0">
                <a:latin typeface="Arial" panose="020B0604020202020204" pitchFamily="34" charset="0"/>
                <a:ea typeface="Calibri"/>
                <a:cs typeface="Arial" panose="020B0604020202020204" pitchFamily="34" charset="0"/>
              </a:rPr>
              <a:t>Northern Utilities (ME) </a:t>
            </a:r>
          </a:p>
          <a:p>
            <a:pPr>
              <a:spcBef>
                <a:spcPts val="0"/>
              </a:spcBef>
              <a:spcAft>
                <a:spcPts val="0"/>
              </a:spcAft>
            </a:pPr>
            <a:r>
              <a:rPr lang="en-US" sz="1800" dirty="0">
                <a:latin typeface="Arial" panose="020B0604020202020204" pitchFamily="34" charset="0"/>
                <a:ea typeface="Calibri"/>
                <a:cs typeface="Arial" panose="020B0604020202020204" pitchFamily="34" charset="0"/>
              </a:rPr>
              <a:t>Fitchburg Gas &amp; </a:t>
            </a:r>
            <a:r>
              <a:rPr lang="en-US" sz="1800" dirty="0" smtClean="0">
                <a:latin typeface="Arial" panose="020B0604020202020204" pitchFamily="34" charset="0"/>
                <a:ea typeface="Calibri"/>
                <a:cs typeface="Arial" panose="020B0604020202020204" pitchFamily="34" charset="0"/>
              </a:rPr>
              <a:t>Electric Light Co. </a:t>
            </a:r>
            <a:r>
              <a:rPr lang="en-US" sz="1800" dirty="0">
                <a:latin typeface="Arial" panose="020B0604020202020204" pitchFamily="34" charset="0"/>
                <a:ea typeface="Calibri"/>
                <a:cs typeface="Arial" panose="020B0604020202020204" pitchFamily="34" charset="0"/>
              </a:rPr>
              <a:t>(MA) </a:t>
            </a:r>
          </a:p>
          <a:p>
            <a:pPr>
              <a:spcBef>
                <a:spcPts val="0"/>
              </a:spcBef>
              <a:spcAft>
                <a:spcPts val="0"/>
              </a:spcAft>
            </a:pPr>
            <a:r>
              <a:rPr lang="en-US" sz="1800" dirty="0">
                <a:latin typeface="Arial" panose="020B0604020202020204" pitchFamily="34" charset="0"/>
                <a:ea typeface="Calibri"/>
                <a:cs typeface="Arial" panose="020B0604020202020204" pitchFamily="34" charset="0"/>
              </a:rPr>
              <a:t>Colonial Gas Co. (MA) </a:t>
            </a:r>
          </a:p>
          <a:p>
            <a:pPr>
              <a:spcBef>
                <a:spcPts val="0"/>
              </a:spcBef>
              <a:spcAft>
                <a:spcPts val="0"/>
              </a:spcAft>
            </a:pPr>
            <a:r>
              <a:rPr lang="en-US" sz="1800" dirty="0">
                <a:latin typeface="Arial" panose="020B0604020202020204" pitchFamily="34" charset="0"/>
                <a:ea typeface="Calibri"/>
                <a:cs typeface="Arial" panose="020B0604020202020204" pitchFamily="34" charset="0"/>
              </a:rPr>
              <a:t>Essex County Gas Co. (MA) </a:t>
            </a:r>
          </a:p>
          <a:p>
            <a:pPr>
              <a:spcBef>
                <a:spcPts val="0"/>
              </a:spcBef>
              <a:spcAft>
                <a:spcPts val="0"/>
              </a:spcAft>
            </a:pPr>
            <a:r>
              <a:rPr lang="en-US" sz="1800" dirty="0">
                <a:latin typeface="Arial" panose="020B0604020202020204" pitchFamily="34" charset="0"/>
                <a:ea typeface="Calibri"/>
                <a:cs typeface="Arial" panose="020B0604020202020204" pitchFamily="34" charset="0"/>
              </a:rPr>
              <a:t>Boston Gas Co. (MA) </a:t>
            </a:r>
          </a:p>
          <a:p>
            <a:pPr>
              <a:spcBef>
                <a:spcPts val="0"/>
              </a:spcBef>
              <a:spcAft>
                <a:spcPts val="0"/>
              </a:spcAft>
            </a:pPr>
            <a:r>
              <a:rPr lang="en-US" sz="1800" dirty="0" smtClean="0">
                <a:latin typeface="Arial" panose="020B0604020202020204" pitchFamily="34" charset="0"/>
                <a:ea typeface="Calibri"/>
                <a:cs typeface="Arial" panose="020B0604020202020204" pitchFamily="34" charset="0"/>
              </a:rPr>
              <a:t>NSTAR </a:t>
            </a:r>
            <a:r>
              <a:rPr lang="en-US" sz="1800" dirty="0">
                <a:latin typeface="Arial" panose="020B0604020202020204" pitchFamily="34" charset="0"/>
                <a:ea typeface="Calibri"/>
                <a:cs typeface="Arial" panose="020B0604020202020204" pitchFamily="34" charset="0"/>
              </a:rPr>
              <a:t>Gas Co. (MA) </a:t>
            </a:r>
          </a:p>
          <a:p>
            <a:pPr>
              <a:spcBef>
                <a:spcPts val="0"/>
              </a:spcBef>
              <a:spcAft>
                <a:spcPts val="0"/>
              </a:spcAft>
            </a:pPr>
            <a:r>
              <a:rPr lang="en-US" sz="1800" dirty="0">
                <a:latin typeface="Arial" panose="020B0604020202020204" pitchFamily="34" charset="0"/>
                <a:ea typeface="Calibri"/>
                <a:cs typeface="Arial" panose="020B0604020202020204" pitchFamily="34" charset="0"/>
              </a:rPr>
              <a:t>Bay State Gas Co. aka Columbia Gas of MA (MA)</a:t>
            </a:r>
          </a:p>
          <a:p>
            <a:pPr>
              <a:spcBef>
                <a:spcPts val="0"/>
              </a:spcBef>
              <a:spcAft>
                <a:spcPts val="0"/>
              </a:spcAft>
            </a:pPr>
            <a:r>
              <a:rPr lang="en-US" sz="1800" dirty="0">
                <a:latin typeface="Arial" panose="020B0604020202020204" pitchFamily="34" charset="0"/>
                <a:ea typeface="Calibri"/>
                <a:cs typeface="Arial" panose="020B0604020202020204" pitchFamily="34" charset="0"/>
              </a:rPr>
              <a:t>Blackstone Gas Co. (MA, Municipal)</a:t>
            </a:r>
          </a:p>
          <a:p>
            <a:pPr>
              <a:spcBef>
                <a:spcPts val="0"/>
              </a:spcBef>
              <a:spcAft>
                <a:spcPts val="0"/>
              </a:spcAft>
            </a:pPr>
            <a:r>
              <a:rPr lang="en-US" sz="1800" dirty="0">
                <a:latin typeface="Arial" panose="020B0604020202020204" pitchFamily="34" charset="0"/>
                <a:ea typeface="Calibri"/>
                <a:cs typeface="Arial" panose="020B0604020202020204" pitchFamily="34" charset="0"/>
              </a:rPr>
              <a:t>Narragansett </a:t>
            </a:r>
            <a:r>
              <a:rPr lang="en-US" sz="1800" dirty="0" smtClean="0">
                <a:latin typeface="Arial" panose="020B0604020202020204" pitchFamily="34" charset="0"/>
                <a:ea typeface="Calibri"/>
                <a:cs typeface="Arial" panose="020B0604020202020204" pitchFamily="34" charset="0"/>
              </a:rPr>
              <a:t>Electric </a:t>
            </a:r>
            <a:r>
              <a:rPr lang="en-US" sz="1800" dirty="0">
                <a:latin typeface="Arial" panose="020B0604020202020204" pitchFamily="34" charset="0"/>
                <a:ea typeface="Calibri"/>
                <a:cs typeface="Arial" panose="020B0604020202020204" pitchFamily="34" charset="0"/>
              </a:rPr>
              <a:t>Co</a:t>
            </a:r>
            <a:r>
              <a:rPr lang="en-US" sz="1800" dirty="0" smtClean="0">
                <a:latin typeface="Arial" panose="020B0604020202020204" pitchFamily="34" charset="0"/>
                <a:ea typeface="Calibri"/>
                <a:cs typeface="Arial" panose="020B0604020202020204" pitchFamily="34" charset="0"/>
              </a:rPr>
              <a:t>. d/b/a National Grid </a:t>
            </a:r>
            <a:r>
              <a:rPr lang="en-US" sz="1800" dirty="0">
                <a:latin typeface="Arial" panose="020B0604020202020204" pitchFamily="34" charset="0"/>
                <a:ea typeface="Calibri"/>
                <a:cs typeface="Arial" panose="020B0604020202020204" pitchFamily="34" charset="0"/>
              </a:rPr>
              <a:t>(RI) </a:t>
            </a:r>
          </a:p>
          <a:p>
            <a:pPr>
              <a:spcBef>
                <a:spcPts val="0"/>
              </a:spcBef>
              <a:spcAft>
                <a:spcPts val="0"/>
              </a:spcAft>
            </a:pPr>
            <a:r>
              <a:rPr lang="en-US" sz="1800" dirty="0" smtClean="0">
                <a:latin typeface="Arial" panose="020B0604020202020204" pitchFamily="34" charset="0"/>
                <a:ea typeface="Calibri"/>
                <a:cs typeface="Arial" panose="020B0604020202020204" pitchFamily="34" charset="0"/>
              </a:rPr>
              <a:t>Holyoke </a:t>
            </a:r>
            <a:r>
              <a:rPr lang="en-US" sz="1800" dirty="0">
                <a:latin typeface="Arial" panose="020B0604020202020204" pitchFamily="34" charset="0"/>
                <a:ea typeface="Calibri"/>
                <a:cs typeface="Arial" panose="020B0604020202020204" pitchFamily="34" charset="0"/>
              </a:rPr>
              <a:t>Gas &amp; </a:t>
            </a:r>
            <a:r>
              <a:rPr lang="en-US" sz="1800" dirty="0" smtClean="0">
                <a:latin typeface="Arial" panose="020B0604020202020204" pitchFamily="34" charset="0"/>
                <a:ea typeface="Calibri"/>
                <a:cs typeface="Arial" panose="020B0604020202020204" pitchFamily="34" charset="0"/>
              </a:rPr>
              <a:t>Electric </a:t>
            </a:r>
            <a:r>
              <a:rPr lang="en-US" sz="1800" dirty="0">
                <a:latin typeface="Arial" panose="020B0604020202020204" pitchFamily="34" charset="0"/>
                <a:ea typeface="Calibri"/>
                <a:cs typeface="Arial" panose="020B0604020202020204" pitchFamily="34" charset="0"/>
              </a:rPr>
              <a:t>(MA, Municipal)</a:t>
            </a:r>
          </a:p>
          <a:p>
            <a:pPr>
              <a:spcBef>
                <a:spcPts val="0"/>
              </a:spcBef>
              <a:spcAft>
                <a:spcPts val="0"/>
              </a:spcAft>
            </a:pPr>
            <a:r>
              <a:rPr lang="en-US" sz="1800" dirty="0">
                <a:latin typeface="Arial" panose="020B0604020202020204" pitchFamily="34" charset="0"/>
                <a:ea typeface="Calibri"/>
                <a:cs typeface="Arial" panose="020B0604020202020204" pitchFamily="34" charset="0"/>
              </a:rPr>
              <a:t>Westfield Gas &amp; Electric </a:t>
            </a:r>
            <a:r>
              <a:rPr lang="en-US" sz="1800" dirty="0" smtClean="0">
                <a:latin typeface="Arial" panose="020B0604020202020204" pitchFamily="34" charset="0"/>
                <a:ea typeface="Calibri"/>
                <a:cs typeface="Arial" panose="020B0604020202020204" pitchFamily="34" charset="0"/>
              </a:rPr>
              <a:t>Dept. (MA</a:t>
            </a:r>
            <a:r>
              <a:rPr lang="en-US" sz="1800" dirty="0">
                <a:latin typeface="Arial" panose="020B0604020202020204" pitchFamily="34" charset="0"/>
                <a:ea typeface="Calibri"/>
                <a:cs typeface="Arial" panose="020B0604020202020204" pitchFamily="34" charset="0"/>
              </a:rPr>
              <a:t>, Municipal)</a:t>
            </a:r>
          </a:p>
          <a:p>
            <a:pPr>
              <a:spcBef>
                <a:spcPts val="0"/>
              </a:spcBef>
              <a:spcAft>
                <a:spcPts val="0"/>
              </a:spcAft>
            </a:pPr>
            <a:r>
              <a:rPr lang="en-US" sz="1800" dirty="0" smtClean="0">
                <a:latin typeface="Arial" panose="020B0604020202020204" pitchFamily="34" charset="0"/>
                <a:ea typeface="Calibri"/>
                <a:cs typeface="Arial" panose="020B0604020202020204" pitchFamily="34" charset="0"/>
              </a:rPr>
              <a:t>Berkshire </a:t>
            </a:r>
            <a:r>
              <a:rPr lang="en-US" sz="1800" dirty="0">
                <a:latin typeface="Arial" panose="020B0604020202020204" pitchFamily="34" charset="0"/>
                <a:ea typeface="Calibri"/>
                <a:cs typeface="Arial" panose="020B0604020202020204" pitchFamily="34" charset="0"/>
              </a:rPr>
              <a:t>Gas Co. (MA)</a:t>
            </a:r>
          </a:p>
          <a:p>
            <a:pPr>
              <a:spcBef>
                <a:spcPts val="0"/>
              </a:spcBef>
              <a:spcAft>
                <a:spcPts val="0"/>
              </a:spcAft>
            </a:pPr>
            <a:r>
              <a:rPr lang="en-US" sz="1800" dirty="0">
                <a:latin typeface="Arial" panose="020B0604020202020204" pitchFamily="34" charset="0"/>
                <a:ea typeface="Calibri"/>
                <a:cs typeface="Arial" panose="020B0604020202020204" pitchFamily="34" charset="0"/>
              </a:rPr>
              <a:t>Connecticut Natural Gas Co</a:t>
            </a:r>
            <a:r>
              <a:rPr lang="en-US" sz="1800" dirty="0" smtClean="0">
                <a:latin typeface="Arial" panose="020B0604020202020204" pitchFamily="34" charset="0"/>
                <a:ea typeface="Calibri"/>
                <a:cs typeface="Arial" panose="020B0604020202020204" pitchFamily="34" charset="0"/>
              </a:rPr>
              <a:t>. </a:t>
            </a:r>
            <a:r>
              <a:rPr lang="en-US" sz="1800" dirty="0">
                <a:latin typeface="Arial" panose="020B0604020202020204" pitchFamily="34" charset="0"/>
                <a:ea typeface="Calibri"/>
                <a:cs typeface="Arial" panose="020B0604020202020204" pitchFamily="34" charset="0"/>
              </a:rPr>
              <a:t>(CT) </a:t>
            </a:r>
          </a:p>
          <a:p>
            <a:pPr>
              <a:spcBef>
                <a:spcPts val="0"/>
              </a:spcBef>
              <a:spcAft>
                <a:spcPts val="0"/>
              </a:spcAft>
            </a:pPr>
            <a:r>
              <a:rPr lang="en-US" sz="1800" dirty="0">
                <a:latin typeface="Arial" panose="020B0604020202020204" pitchFamily="34" charset="0"/>
                <a:ea typeface="Calibri"/>
                <a:cs typeface="Arial" panose="020B0604020202020204" pitchFamily="34" charset="0"/>
              </a:rPr>
              <a:t>Southern Connecticut Gas </a:t>
            </a:r>
            <a:r>
              <a:rPr lang="en-US" sz="1800" dirty="0" smtClean="0">
                <a:latin typeface="Arial" panose="020B0604020202020204" pitchFamily="34" charset="0"/>
                <a:ea typeface="Calibri"/>
                <a:cs typeface="Arial" panose="020B0604020202020204" pitchFamily="34" charset="0"/>
              </a:rPr>
              <a:t>Co</a:t>
            </a:r>
            <a:r>
              <a:rPr lang="en-US" sz="1800" dirty="0">
                <a:latin typeface="Arial" panose="020B0604020202020204" pitchFamily="34" charset="0"/>
                <a:ea typeface="Calibri"/>
                <a:cs typeface="Arial" panose="020B0604020202020204" pitchFamily="34" charset="0"/>
              </a:rPr>
              <a:t>. (CT) </a:t>
            </a:r>
          </a:p>
          <a:p>
            <a:pPr>
              <a:spcBef>
                <a:spcPts val="0"/>
              </a:spcBef>
              <a:spcAft>
                <a:spcPts val="0"/>
              </a:spcAft>
            </a:pPr>
            <a:r>
              <a:rPr lang="en-US" sz="1800" dirty="0">
                <a:latin typeface="Arial" panose="020B0604020202020204" pitchFamily="34" charset="0"/>
                <a:ea typeface="Calibri"/>
                <a:cs typeface="Arial" panose="020B0604020202020204" pitchFamily="34" charset="0"/>
              </a:rPr>
              <a:t>Yankee Gas Services Co. (CT</a:t>
            </a:r>
            <a:r>
              <a:rPr lang="en-US" sz="1800" dirty="0" smtClean="0">
                <a:latin typeface="Arial" panose="020B0604020202020204" pitchFamily="34" charset="0"/>
                <a:ea typeface="Calibri"/>
                <a:cs typeface="Arial" panose="020B0604020202020204" pitchFamily="34" charset="0"/>
              </a:rPr>
              <a:t>)</a:t>
            </a:r>
            <a:r>
              <a:rPr lang="en-US" sz="1800" dirty="0">
                <a:latin typeface="Arial" panose="020B0604020202020204" pitchFamily="34" charset="0"/>
                <a:ea typeface="Calibri"/>
                <a:cs typeface="Arial" panose="020B0604020202020204" pitchFamily="34" charset="0"/>
              </a:rPr>
              <a:t> </a:t>
            </a:r>
          </a:p>
          <a:p>
            <a:pPr marL="0" indent="0">
              <a:buNone/>
            </a:pPr>
            <a:endParaRPr lang="en-US" dirty="0"/>
          </a:p>
          <a:p>
            <a:endParaRPr lang="en-US" dirty="0"/>
          </a:p>
        </p:txBody>
      </p:sp>
      <p:pic>
        <p:nvPicPr>
          <p:cNvPr id="4" name="Picture 6" descr="Kinder Morgan">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6286500"/>
            <a:ext cx="23145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104775" y="152400"/>
            <a:ext cx="8839200" cy="762000"/>
          </a:xfrm>
          <a:prstGeom prst="rect">
            <a:avLst/>
          </a:prstGeom>
          <a:solidFill>
            <a:srgbClr val="0070C0"/>
          </a:solidFill>
          <a:ln w="38100" cap="flat" cmpd="sng" algn="ctr">
            <a:solidFill>
              <a:schemeClr val="bg1"/>
            </a:solid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anchor="ctr">
            <a:normAutofit/>
          </a:bodyPr>
          <a:lstStyle/>
          <a:p>
            <a:pPr algn="ctr" fontAlgn="auto">
              <a:spcBef>
                <a:spcPts val="0"/>
              </a:spcBef>
              <a:spcAft>
                <a:spcPts val="0"/>
              </a:spcAft>
              <a:defRPr/>
            </a:pPr>
            <a:r>
              <a:rPr lang="en-US" sz="4000" dirty="0" smtClean="0"/>
              <a:t>TGP’s Existing Shippers in New England</a:t>
            </a:r>
            <a:endParaRPr lang="en-US" sz="2000" dirty="0">
              <a:solidFill>
                <a:prstClr val="white"/>
              </a:solidFill>
              <a:latin typeface="+mj-lt"/>
              <a:ea typeface="Arial Unicode MS" pitchFamily="34" charset="-128"/>
              <a:cs typeface="Arial" pitchFamily="34" charset="0"/>
            </a:endParaRPr>
          </a:p>
        </p:txBody>
      </p:sp>
      <p:sp>
        <p:nvSpPr>
          <p:cNvPr id="2" name="TextBox 1"/>
          <p:cNvSpPr txBox="1"/>
          <p:nvPr/>
        </p:nvSpPr>
        <p:spPr>
          <a:xfrm>
            <a:off x="5410200" y="1219200"/>
            <a:ext cx="3533775" cy="2000548"/>
          </a:xfrm>
          <a:prstGeom prst="rect">
            <a:avLst/>
          </a:prstGeom>
          <a:noFill/>
        </p:spPr>
        <p:txBody>
          <a:bodyPr wrap="square" rtlCol="0">
            <a:spAutoFit/>
          </a:bodyPr>
          <a:lstStyle/>
          <a:p>
            <a:pPr lvl="0" eaLnBrk="0" hangingPunct="0">
              <a:spcBef>
                <a:spcPts val="0"/>
              </a:spcBef>
              <a:spcAft>
                <a:spcPts val="0"/>
              </a:spcAft>
            </a:pPr>
            <a:r>
              <a:rPr lang="en-US" b="1" u="sng" dirty="0">
                <a:solidFill>
                  <a:prstClr val="black"/>
                </a:solidFill>
                <a:latin typeface="Arial" panose="020B0604020202020204" pitchFamily="34" charset="0"/>
                <a:ea typeface="Calibri"/>
                <a:cs typeface="Arial" panose="020B0604020202020204" pitchFamily="34" charset="0"/>
              </a:rPr>
              <a:t>New England Power Generators</a:t>
            </a:r>
            <a:endParaRPr lang="en-US" dirty="0">
              <a:solidFill>
                <a:prstClr val="black"/>
              </a:solidFill>
              <a:latin typeface="Arial" panose="020B0604020202020204" pitchFamily="34" charset="0"/>
              <a:ea typeface="Calibri"/>
              <a:cs typeface="Arial" panose="020B0604020202020204" pitchFamily="34" charset="0"/>
            </a:endParaRPr>
          </a:p>
          <a:p>
            <a:pPr lvl="0" eaLnBrk="0" hangingPunct="0">
              <a:spcBef>
                <a:spcPts val="0"/>
              </a:spcBef>
              <a:spcAft>
                <a:spcPts val="0"/>
              </a:spcAft>
            </a:pPr>
            <a:r>
              <a:rPr lang="en-US" b="1" dirty="0">
                <a:solidFill>
                  <a:prstClr val="black"/>
                </a:solidFill>
                <a:latin typeface="Arial" panose="020B0604020202020204" pitchFamily="34" charset="0"/>
                <a:ea typeface="Calibri"/>
                <a:cs typeface="Arial" panose="020B0604020202020204" pitchFamily="34" charset="0"/>
              </a:rPr>
              <a:t> </a:t>
            </a:r>
            <a:endParaRPr lang="en-US" dirty="0">
              <a:solidFill>
                <a:prstClr val="black"/>
              </a:solidFill>
              <a:latin typeface="Arial" panose="020B0604020202020204" pitchFamily="34" charset="0"/>
              <a:ea typeface="Calibri"/>
              <a:cs typeface="Arial" panose="020B0604020202020204" pitchFamily="34" charset="0"/>
            </a:endParaRPr>
          </a:p>
          <a:p>
            <a:pPr marL="285750" lvl="0" indent="-285750" eaLnBrk="0" hangingPunct="0">
              <a:spcBef>
                <a:spcPts val="0"/>
              </a:spcBef>
              <a:spcAft>
                <a:spcPts val="0"/>
              </a:spcAft>
              <a:buFont typeface="Arial" pitchFamily="34" charset="0"/>
              <a:buChar char="•"/>
            </a:pPr>
            <a:r>
              <a:rPr lang="en-US" dirty="0">
                <a:solidFill>
                  <a:prstClr val="black"/>
                </a:solidFill>
                <a:latin typeface="Arial" panose="020B0604020202020204" pitchFamily="34" charset="0"/>
                <a:ea typeface="Calibri"/>
                <a:cs typeface="Arial" panose="020B0604020202020204" pitchFamily="34" charset="0"/>
              </a:rPr>
              <a:t>Granite Ridge LLC</a:t>
            </a:r>
          </a:p>
          <a:p>
            <a:pPr marL="285750" lvl="0" indent="-285750" eaLnBrk="0" hangingPunct="0">
              <a:spcBef>
                <a:spcPts val="0"/>
              </a:spcBef>
              <a:spcAft>
                <a:spcPts val="0"/>
              </a:spcAft>
              <a:buFont typeface="Arial" pitchFamily="34" charset="0"/>
              <a:buChar char="•"/>
            </a:pPr>
            <a:r>
              <a:rPr lang="en-US" dirty="0">
                <a:solidFill>
                  <a:prstClr val="black"/>
                </a:solidFill>
                <a:latin typeface="Arial" panose="020B0604020202020204" pitchFamily="34" charset="0"/>
                <a:ea typeface="Calibri"/>
                <a:cs typeface="Arial" panose="020B0604020202020204" pitchFamily="34" charset="0"/>
              </a:rPr>
              <a:t>Entergy </a:t>
            </a:r>
            <a:r>
              <a:rPr lang="en-US" dirty="0" smtClean="0">
                <a:solidFill>
                  <a:prstClr val="black"/>
                </a:solidFill>
                <a:latin typeface="Arial" panose="020B0604020202020204" pitchFamily="34" charset="0"/>
                <a:ea typeface="Calibri"/>
                <a:cs typeface="Arial" panose="020B0604020202020204" pitchFamily="34" charset="0"/>
              </a:rPr>
              <a:t>RISE</a:t>
            </a:r>
          </a:p>
          <a:p>
            <a:pPr marL="285750" lvl="0" indent="-285750" eaLnBrk="0" hangingPunct="0">
              <a:spcBef>
                <a:spcPts val="0"/>
              </a:spcBef>
              <a:spcAft>
                <a:spcPts val="0"/>
              </a:spcAft>
              <a:buFont typeface="Arial" pitchFamily="34" charset="0"/>
              <a:buChar char="•"/>
            </a:pPr>
            <a:r>
              <a:rPr lang="en-US" dirty="0" smtClean="0">
                <a:solidFill>
                  <a:prstClr val="black"/>
                </a:solidFill>
                <a:latin typeface="Arial" panose="020B0604020202020204" pitchFamily="34" charset="0"/>
                <a:ea typeface="Calibri"/>
                <a:cs typeface="Arial" panose="020B0604020202020204" pitchFamily="34" charset="0"/>
              </a:rPr>
              <a:t>Blackstone GDFSUEZ</a:t>
            </a:r>
            <a:endParaRPr lang="en-US" dirty="0">
              <a:solidFill>
                <a:prstClr val="black"/>
              </a:solidFill>
              <a:latin typeface="Arial" panose="020B0604020202020204" pitchFamily="34" charset="0"/>
              <a:ea typeface="Calibri"/>
              <a:cs typeface="Arial" panose="020B0604020202020204" pitchFamily="34" charset="0"/>
            </a:endParaRPr>
          </a:p>
          <a:p>
            <a:pPr lvl="0" eaLnBrk="0" hangingPunct="0">
              <a:spcBef>
                <a:spcPts val="0"/>
              </a:spcBef>
              <a:spcAft>
                <a:spcPts val="0"/>
              </a:spcAft>
            </a:pPr>
            <a:r>
              <a:rPr lang="en-US" sz="1600" b="1" dirty="0">
                <a:solidFill>
                  <a:prstClr val="black"/>
                </a:solidFill>
                <a:latin typeface="Arial" panose="020B0604020202020204" pitchFamily="34" charset="0"/>
                <a:ea typeface="Calibri"/>
                <a:cs typeface="Arial" panose="020B0604020202020204" pitchFamily="34" charset="0"/>
              </a:rPr>
              <a:t>  </a:t>
            </a:r>
            <a:endParaRPr lang="en-US" sz="1600" dirty="0">
              <a:solidFill>
                <a:prstClr val="black"/>
              </a:solidFill>
              <a:latin typeface="Arial" panose="020B0604020202020204" pitchFamily="34" charset="0"/>
              <a:ea typeface="Calibri"/>
              <a:cs typeface="Arial" panose="020B0604020202020204" pitchFamily="34" charset="0"/>
            </a:endParaRPr>
          </a:p>
        </p:txBody>
      </p:sp>
      <p:sp>
        <p:nvSpPr>
          <p:cNvPr id="5" name="Slide Number Placeholder 4"/>
          <p:cNvSpPr>
            <a:spLocks noGrp="1"/>
          </p:cNvSpPr>
          <p:nvPr>
            <p:ph type="sldNum" sz="quarter" idx="12"/>
          </p:nvPr>
        </p:nvSpPr>
        <p:spPr/>
        <p:txBody>
          <a:bodyPr/>
          <a:lstStyle/>
          <a:p>
            <a:fld id="{E27F7761-FFF7-4E04-BA33-90DD50107F5A}" type="slidenum">
              <a:rPr lang="en-US" smtClean="0">
                <a:solidFill>
                  <a:prstClr val="black">
                    <a:tint val="75000"/>
                  </a:prstClr>
                </a:solidFill>
              </a:rPr>
              <a:pPr/>
              <a:t>6</a:t>
            </a:fld>
            <a:endParaRPr lang="en-US" dirty="0">
              <a:solidFill>
                <a:prstClr val="black">
                  <a:tint val="75000"/>
                </a:prstClr>
              </a:solidFill>
            </a:endParaRPr>
          </a:p>
        </p:txBody>
      </p:sp>
    </p:spTree>
    <p:extLst>
      <p:ext uri="{BB962C8B-B14F-4D97-AF65-F5344CB8AC3E}">
        <p14:creationId xmlns:p14="http://schemas.microsoft.com/office/powerpoint/2010/main" val="27380963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5775" y="1143000"/>
            <a:ext cx="4038600" cy="5429250"/>
          </a:xfrm>
        </p:spPr>
        <p:txBody>
          <a:bodyPr>
            <a:normAutofit lnSpcReduction="10000"/>
          </a:bodyPr>
          <a:lstStyle/>
          <a:p>
            <a:pPr marL="0" marR="0" indent="0" algn="ctr">
              <a:spcBef>
                <a:spcPts val="0"/>
              </a:spcBef>
              <a:spcAft>
                <a:spcPts val="0"/>
              </a:spcAft>
              <a:buNone/>
            </a:pPr>
            <a:r>
              <a:rPr lang="en-US" sz="2000" b="1" dirty="0" smtClean="0">
                <a:solidFill>
                  <a:srgbClr val="0070C0"/>
                </a:solidFill>
                <a:latin typeface="Arial" panose="020B0604020202020204" pitchFamily="34" charset="0"/>
                <a:ea typeface="Calibri"/>
                <a:cs typeface="Arial" panose="020B0604020202020204" pitchFamily="34" charset="0"/>
              </a:rPr>
              <a:t>TGP has existing pipelines in 10 municipalities and three counties in New Hampshire.</a:t>
            </a:r>
          </a:p>
          <a:p>
            <a:pPr marL="0" marR="0" indent="0">
              <a:spcBef>
                <a:spcPts val="0"/>
              </a:spcBef>
              <a:spcAft>
                <a:spcPts val="0"/>
              </a:spcAft>
              <a:buNone/>
            </a:pPr>
            <a:endParaRPr lang="en-US" sz="2000" b="1" dirty="0">
              <a:latin typeface="Arial" panose="020B0604020202020204" pitchFamily="34" charset="0"/>
              <a:ea typeface="Calibri"/>
              <a:cs typeface="Arial" panose="020B0604020202020204" pitchFamily="34" charset="0"/>
            </a:endParaRPr>
          </a:p>
          <a:p>
            <a:pPr marL="0" marR="0" indent="0">
              <a:spcBef>
                <a:spcPts val="0"/>
              </a:spcBef>
              <a:spcAft>
                <a:spcPts val="0"/>
              </a:spcAft>
              <a:buNone/>
            </a:pPr>
            <a:r>
              <a:rPr lang="en-US" sz="2000" b="1" dirty="0" smtClean="0">
                <a:latin typeface="Arial" panose="020B0604020202020204" pitchFamily="34" charset="0"/>
                <a:ea typeface="Calibri"/>
                <a:cs typeface="Arial" panose="020B0604020202020204" pitchFamily="34" charset="0"/>
              </a:rPr>
              <a:t>Hillsborough County:</a:t>
            </a:r>
          </a:p>
          <a:p>
            <a:pPr marR="0">
              <a:spcBef>
                <a:spcPts val="0"/>
              </a:spcBef>
              <a:spcAft>
                <a:spcPts val="0"/>
              </a:spcAft>
              <a:buFont typeface="Arial" charset="0"/>
              <a:buChar char="•"/>
            </a:pPr>
            <a:r>
              <a:rPr lang="en-US" sz="2000" dirty="0" smtClean="0">
                <a:latin typeface="Arial" panose="020B0604020202020204" pitchFamily="34" charset="0"/>
                <a:ea typeface="Calibri"/>
                <a:cs typeface="Arial" panose="020B0604020202020204" pitchFamily="34" charset="0"/>
              </a:rPr>
              <a:t>Hudson</a:t>
            </a:r>
          </a:p>
          <a:p>
            <a:pPr marR="0">
              <a:spcBef>
                <a:spcPts val="0"/>
              </a:spcBef>
              <a:spcAft>
                <a:spcPts val="0"/>
              </a:spcAft>
              <a:buFont typeface="Arial" charset="0"/>
              <a:buChar char="•"/>
            </a:pPr>
            <a:r>
              <a:rPr lang="en-US" sz="2000" dirty="0" smtClean="0">
                <a:latin typeface="Arial" panose="020B0604020202020204" pitchFamily="34" charset="0"/>
                <a:ea typeface="Calibri"/>
                <a:cs typeface="Arial" panose="020B0604020202020204" pitchFamily="34" charset="0"/>
              </a:rPr>
              <a:t>Manchester</a:t>
            </a:r>
          </a:p>
          <a:p>
            <a:pPr marR="0">
              <a:spcBef>
                <a:spcPts val="0"/>
              </a:spcBef>
              <a:spcAft>
                <a:spcPts val="0"/>
              </a:spcAft>
              <a:buFont typeface="Arial" charset="0"/>
              <a:buChar char="•"/>
            </a:pPr>
            <a:r>
              <a:rPr lang="en-US" sz="2000" dirty="0" smtClean="0">
                <a:latin typeface="Arial" panose="020B0604020202020204" pitchFamily="34" charset="0"/>
                <a:ea typeface="Calibri"/>
                <a:cs typeface="Arial" panose="020B0604020202020204" pitchFamily="34" charset="0"/>
              </a:rPr>
              <a:t>Pelham</a:t>
            </a:r>
          </a:p>
          <a:p>
            <a:pPr marL="0" marR="0" indent="0">
              <a:spcBef>
                <a:spcPts val="0"/>
              </a:spcBef>
              <a:spcAft>
                <a:spcPts val="0"/>
              </a:spcAft>
              <a:buNone/>
            </a:pPr>
            <a:endParaRPr lang="en-US" sz="2000" dirty="0" smtClean="0">
              <a:latin typeface="Arial" panose="020B0604020202020204" pitchFamily="34" charset="0"/>
              <a:ea typeface="Calibri"/>
              <a:cs typeface="Arial" panose="020B0604020202020204" pitchFamily="34" charset="0"/>
            </a:endParaRPr>
          </a:p>
          <a:p>
            <a:pPr marL="0" marR="0" indent="0">
              <a:spcBef>
                <a:spcPts val="0"/>
              </a:spcBef>
              <a:spcAft>
                <a:spcPts val="0"/>
              </a:spcAft>
              <a:buNone/>
            </a:pPr>
            <a:r>
              <a:rPr lang="en-US" sz="2000" b="1" dirty="0" smtClean="0">
                <a:latin typeface="Arial" panose="020B0604020202020204" pitchFamily="34" charset="0"/>
                <a:ea typeface="Calibri"/>
                <a:cs typeface="Arial" panose="020B0604020202020204" pitchFamily="34" charset="0"/>
              </a:rPr>
              <a:t>Merrimack County:</a:t>
            </a:r>
          </a:p>
          <a:p>
            <a:pPr marR="0">
              <a:spcBef>
                <a:spcPts val="0"/>
              </a:spcBef>
              <a:spcAft>
                <a:spcPts val="0"/>
              </a:spcAft>
              <a:buFont typeface="Arial" charset="0"/>
              <a:buChar char="•"/>
            </a:pPr>
            <a:r>
              <a:rPr lang="en-US" sz="2000" dirty="0" smtClean="0">
                <a:latin typeface="Arial" panose="020B0604020202020204" pitchFamily="34" charset="0"/>
                <a:ea typeface="Calibri"/>
                <a:cs typeface="Arial" panose="020B0604020202020204" pitchFamily="34" charset="0"/>
              </a:rPr>
              <a:t>Allenstown</a:t>
            </a:r>
          </a:p>
          <a:p>
            <a:pPr marR="0">
              <a:spcBef>
                <a:spcPts val="0"/>
              </a:spcBef>
              <a:spcAft>
                <a:spcPts val="0"/>
              </a:spcAft>
              <a:buFont typeface="Arial" charset="0"/>
              <a:buChar char="•"/>
            </a:pPr>
            <a:r>
              <a:rPr lang="en-US" sz="2000" dirty="0" smtClean="0">
                <a:latin typeface="Arial" panose="020B0604020202020204" pitchFamily="34" charset="0"/>
                <a:ea typeface="Calibri"/>
                <a:cs typeface="Arial" panose="020B0604020202020204" pitchFamily="34" charset="0"/>
              </a:rPr>
              <a:t>Concord</a:t>
            </a:r>
          </a:p>
          <a:p>
            <a:pPr marR="0">
              <a:spcBef>
                <a:spcPts val="0"/>
              </a:spcBef>
              <a:spcAft>
                <a:spcPts val="0"/>
              </a:spcAft>
              <a:buFont typeface="Arial" charset="0"/>
              <a:buChar char="•"/>
            </a:pPr>
            <a:r>
              <a:rPr lang="en-US" sz="2000" dirty="0" smtClean="0">
                <a:latin typeface="Arial" panose="020B0604020202020204" pitchFamily="34" charset="0"/>
                <a:ea typeface="Calibri"/>
                <a:cs typeface="Arial" panose="020B0604020202020204" pitchFamily="34" charset="0"/>
              </a:rPr>
              <a:t>Hooksett</a:t>
            </a:r>
          </a:p>
          <a:p>
            <a:pPr marR="0">
              <a:spcBef>
                <a:spcPts val="0"/>
              </a:spcBef>
              <a:spcAft>
                <a:spcPts val="0"/>
              </a:spcAft>
              <a:buFont typeface="Arial" charset="0"/>
              <a:buChar char="•"/>
            </a:pPr>
            <a:r>
              <a:rPr lang="en-US" sz="2000" dirty="0" smtClean="0">
                <a:latin typeface="Arial" panose="020B0604020202020204" pitchFamily="34" charset="0"/>
                <a:ea typeface="Calibri"/>
                <a:cs typeface="Arial" panose="020B0604020202020204" pitchFamily="34" charset="0"/>
              </a:rPr>
              <a:t>Pembroke</a:t>
            </a:r>
          </a:p>
          <a:p>
            <a:pPr marL="0" marR="0" indent="0">
              <a:spcBef>
                <a:spcPts val="0"/>
              </a:spcBef>
              <a:spcAft>
                <a:spcPts val="0"/>
              </a:spcAft>
              <a:buNone/>
            </a:pPr>
            <a:endParaRPr lang="en-US" sz="2000" dirty="0" smtClean="0">
              <a:latin typeface="Arial" panose="020B0604020202020204" pitchFamily="34" charset="0"/>
              <a:ea typeface="Calibri"/>
              <a:cs typeface="Arial" panose="020B0604020202020204" pitchFamily="34" charset="0"/>
            </a:endParaRPr>
          </a:p>
          <a:p>
            <a:pPr marL="0" marR="0" indent="0">
              <a:spcBef>
                <a:spcPts val="0"/>
              </a:spcBef>
              <a:spcAft>
                <a:spcPts val="0"/>
              </a:spcAft>
              <a:buNone/>
            </a:pPr>
            <a:r>
              <a:rPr lang="en-US" sz="2000" b="1" dirty="0" smtClean="0">
                <a:latin typeface="Arial" panose="020B0604020202020204" pitchFamily="34" charset="0"/>
                <a:ea typeface="Calibri"/>
                <a:cs typeface="Arial" panose="020B0604020202020204" pitchFamily="34" charset="0"/>
              </a:rPr>
              <a:t>Rockingham County:</a:t>
            </a:r>
          </a:p>
          <a:p>
            <a:pPr marR="0">
              <a:spcBef>
                <a:spcPts val="0"/>
              </a:spcBef>
              <a:spcAft>
                <a:spcPts val="0"/>
              </a:spcAft>
              <a:buFont typeface="Arial" charset="0"/>
              <a:buChar char="•"/>
            </a:pPr>
            <a:r>
              <a:rPr lang="en-US" sz="2000" dirty="0" smtClean="0">
                <a:latin typeface="Arial" panose="020B0604020202020204" pitchFamily="34" charset="0"/>
                <a:ea typeface="Calibri"/>
                <a:cs typeface="Arial" panose="020B0604020202020204" pitchFamily="34" charset="0"/>
              </a:rPr>
              <a:t>Londonderry</a:t>
            </a:r>
          </a:p>
          <a:p>
            <a:pPr marR="0">
              <a:spcBef>
                <a:spcPts val="0"/>
              </a:spcBef>
              <a:spcAft>
                <a:spcPts val="0"/>
              </a:spcAft>
              <a:buFont typeface="Arial" charset="0"/>
              <a:buChar char="•"/>
            </a:pPr>
            <a:r>
              <a:rPr lang="en-US" sz="2000" dirty="0" smtClean="0">
                <a:latin typeface="Arial" panose="020B0604020202020204" pitchFamily="34" charset="0"/>
                <a:ea typeface="Calibri"/>
                <a:cs typeface="Arial" panose="020B0604020202020204" pitchFamily="34" charset="0"/>
              </a:rPr>
              <a:t>Salem</a:t>
            </a:r>
          </a:p>
          <a:p>
            <a:pPr marR="0">
              <a:spcBef>
                <a:spcPts val="0"/>
              </a:spcBef>
              <a:spcAft>
                <a:spcPts val="0"/>
              </a:spcAft>
              <a:buFont typeface="Arial" charset="0"/>
              <a:buChar char="•"/>
            </a:pPr>
            <a:r>
              <a:rPr lang="en-US" sz="2000" dirty="0" smtClean="0">
                <a:latin typeface="Arial" panose="020B0604020202020204" pitchFamily="34" charset="0"/>
                <a:ea typeface="Calibri"/>
                <a:cs typeface="Arial" panose="020B0604020202020204" pitchFamily="34" charset="0"/>
              </a:rPr>
              <a:t>Windham</a:t>
            </a:r>
          </a:p>
        </p:txBody>
      </p:sp>
      <p:pic>
        <p:nvPicPr>
          <p:cNvPr id="4" name="Picture 6" descr="Kinder Morgan">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6286500"/>
            <a:ext cx="23145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104775" y="152400"/>
            <a:ext cx="8839200" cy="762000"/>
          </a:xfrm>
          <a:prstGeom prst="rect">
            <a:avLst/>
          </a:prstGeom>
          <a:solidFill>
            <a:srgbClr val="0070C0"/>
          </a:solidFill>
          <a:ln w="38100" cap="flat" cmpd="sng" algn="ctr">
            <a:solidFill>
              <a:schemeClr val="bg1"/>
            </a:solid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anchor="ctr">
            <a:normAutofit fontScale="92500"/>
          </a:bodyPr>
          <a:lstStyle/>
          <a:p>
            <a:pPr algn="ctr" fontAlgn="auto">
              <a:spcBef>
                <a:spcPts val="0"/>
              </a:spcBef>
              <a:spcAft>
                <a:spcPts val="0"/>
              </a:spcAft>
              <a:defRPr/>
            </a:pPr>
            <a:r>
              <a:rPr lang="en-US" sz="4000" b="1" dirty="0" smtClean="0"/>
              <a:t>NH Municipalities with Existing TGP Lines</a:t>
            </a:r>
            <a:endParaRPr lang="en-US" sz="2000" b="1" dirty="0">
              <a:solidFill>
                <a:prstClr val="white"/>
              </a:solidFill>
              <a:latin typeface="+mj-lt"/>
              <a:ea typeface="Arial Unicode MS" pitchFamily="34" charset="-128"/>
              <a:cs typeface="Arial" pitchFamily="34" charset="0"/>
            </a:endParaRPr>
          </a:p>
        </p:txBody>
      </p:sp>
      <p:sp>
        <p:nvSpPr>
          <p:cNvPr id="5" name="Slide Number Placeholder 4"/>
          <p:cNvSpPr>
            <a:spLocks noGrp="1"/>
          </p:cNvSpPr>
          <p:nvPr>
            <p:ph type="sldNum" sz="quarter" idx="12"/>
          </p:nvPr>
        </p:nvSpPr>
        <p:spPr/>
        <p:txBody>
          <a:bodyPr/>
          <a:lstStyle/>
          <a:p>
            <a:fld id="{E27F7761-FFF7-4E04-BA33-90DD50107F5A}" type="slidenum">
              <a:rPr lang="en-US" smtClean="0">
                <a:solidFill>
                  <a:prstClr val="black">
                    <a:tint val="75000"/>
                  </a:prstClr>
                </a:solidFill>
              </a:rPr>
              <a:pPr/>
              <a:t>7</a:t>
            </a:fld>
            <a:endParaRPr lang="en-US" dirty="0">
              <a:solidFill>
                <a:prstClr val="black">
                  <a:tint val="75000"/>
                </a:prstClr>
              </a:solidFill>
            </a:endParaRPr>
          </a:p>
        </p:txBody>
      </p:sp>
      <p:pic>
        <p:nvPicPr>
          <p:cNvPr id="7" name="Picture 2" descr="H:\KM- NH State Asset Map.JPG"/>
          <p:cNvPicPr>
            <a:picLocks noChangeAspect="1" noChangeArrowheads="1"/>
          </p:cNvPicPr>
          <p:nvPr/>
        </p:nvPicPr>
        <p:blipFill rotWithShape="1">
          <a:blip r:embed="rId4">
            <a:extLst>
              <a:ext uri="{28A0092B-C50C-407E-A947-70E740481C1C}">
                <a14:useLocalDpi xmlns:a14="http://schemas.microsoft.com/office/drawing/2010/main" val="0"/>
              </a:ext>
            </a:extLst>
          </a:blip>
          <a:srcRect l="27517"/>
          <a:stretch/>
        </p:blipFill>
        <p:spPr bwMode="auto">
          <a:xfrm>
            <a:off x="5410200" y="1303283"/>
            <a:ext cx="3413183" cy="50632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KM- NH State Asset Map.JPG"/>
          <p:cNvPicPr>
            <a:picLocks noChangeAspect="1" noChangeArrowheads="1"/>
          </p:cNvPicPr>
          <p:nvPr/>
        </p:nvPicPr>
        <p:blipFill rotWithShape="1">
          <a:blip r:embed="rId4">
            <a:extLst>
              <a:ext uri="{28A0092B-C50C-407E-A947-70E740481C1C}">
                <a14:useLocalDpi xmlns:a14="http://schemas.microsoft.com/office/drawing/2010/main" val="0"/>
              </a:ext>
            </a:extLst>
          </a:blip>
          <a:srcRect r="50000" b="80360"/>
          <a:stretch/>
        </p:blipFill>
        <p:spPr bwMode="auto">
          <a:xfrm>
            <a:off x="4524375" y="1303283"/>
            <a:ext cx="2444919" cy="1032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7999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PICTURES\10-31-14- NH Existing ROW\Pelham, NH\image7e.jpeg"/>
          <p:cNvPicPr>
            <a:picLocks noChangeAspect="1" noChangeArrowheads="1"/>
          </p:cNvPicPr>
          <p:nvPr/>
        </p:nvPicPr>
        <p:blipFill rotWithShape="1">
          <a:blip r:embed="rId2">
            <a:extLst>
              <a:ext uri="{28A0092B-C50C-407E-A947-70E740481C1C}">
                <a14:useLocalDpi xmlns:a14="http://schemas.microsoft.com/office/drawing/2010/main" val="0"/>
              </a:ext>
            </a:extLst>
          </a:blip>
          <a:srcRect t="15591" b="21562"/>
          <a:stretch/>
        </p:blipFill>
        <p:spPr bwMode="auto">
          <a:xfrm>
            <a:off x="404150" y="1110584"/>
            <a:ext cx="4054901" cy="25954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PICTURES\Existing Right of Way Photos\Wilmington, MA ROW photos\Main St (3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480" t="21296" r="8903" b="23988"/>
          <a:stretch/>
        </p:blipFill>
        <p:spPr bwMode="auto">
          <a:xfrm>
            <a:off x="404150" y="3912976"/>
            <a:ext cx="4054901" cy="261569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PICTURES\10-31-14- NH Existing ROW\Pelham, NH\Pelham- image3b.jpeg"/>
          <p:cNvPicPr>
            <a:picLocks noChangeAspect="1" noChangeArrowheads="1"/>
          </p:cNvPicPr>
          <p:nvPr/>
        </p:nvPicPr>
        <p:blipFill rotWithShape="1">
          <a:blip r:embed="rId4">
            <a:extLst>
              <a:ext uri="{28A0092B-C50C-407E-A947-70E740481C1C}">
                <a14:useLocalDpi xmlns:a14="http://schemas.microsoft.com/office/drawing/2010/main" val="0"/>
              </a:ext>
            </a:extLst>
          </a:blip>
          <a:srcRect t="8749" r="937" b="27103"/>
          <a:stretch/>
        </p:blipFill>
        <p:spPr bwMode="auto">
          <a:xfrm>
            <a:off x="4678780" y="1110583"/>
            <a:ext cx="4008020" cy="259541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04775" y="152400"/>
            <a:ext cx="8839200" cy="762000"/>
          </a:xfrm>
          <a:prstGeom prst="rect">
            <a:avLst/>
          </a:prstGeom>
          <a:solidFill>
            <a:srgbClr val="0070C0"/>
          </a:solidFill>
          <a:ln w="38100" cap="flat" cmpd="sng" algn="ctr">
            <a:solidFill>
              <a:schemeClr val="bg1"/>
            </a:solid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anchor="ctr">
            <a:normAutofit fontScale="92500"/>
          </a:bodyPr>
          <a:lstStyle/>
          <a:p>
            <a:pPr algn="ctr" fontAlgn="auto">
              <a:spcBef>
                <a:spcPts val="0"/>
              </a:spcBef>
              <a:spcAft>
                <a:spcPts val="0"/>
              </a:spcAft>
              <a:defRPr/>
            </a:pPr>
            <a:r>
              <a:rPr lang="en-US" sz="4000" b="1" dirty="0" smtClean="0"/>
              <a:t>Existing Rights-of-Way in New Hampshire</a:t>
            </a:r>
            <a:endParaRPr lang="en-US" sz="2000" b="1" dirty="0">
              <a:solidFill>
                <a:prstClr val="white"/>
              </a:solidFill>
              <a:latin typeface="+mj-lt"/>
              <a:ea typeface="Arial Unicode MS" pitchFamily="34" charset="-128"/>
              <a:cs typeface="Arial" pitchFamily="34" charset="0"/>
            </a:endParaRPr>
          </a:p>
        </p:txBody>
      </p:sp>
      <p:pic>
        <p:nvPicPr>
          <p:cNvPr id="15" name="Picture 4" descr="H:\PICTURES\10-31-14- NH Existing ROW\Windham, NH\Windham- IMG_0153e.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t="17073" b="18903"/>
          <a:stretch/>
        </p:blipFill>
        <p:spPr bwMode="auto">
          <a:xfrm>
            <a:off x="380999" y="3912975"/>
            <a:ext cx="4078051" cy="26109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648200" y="3505200"/>
            <a:ext cx="1114990" cy="276999"/>
          </a:xfrm>
          <a:prstGeom prst="rect">
            <a:avLst/>
          </a:prstGeom>
          <a:solidFill>
            <a:schemeClr val="bg1"/>
          </a:solidFill>
        </p:spPr>
        <p:txBody>
          <a:bodyPr wrap="square" rtlCol="0">
            <a:spAutoFit/>
          </a:bodyPr>
          <a:lstStyle/>
          <a:p>
            <a:r>
              <a:rPr lang="en-US" sz="1200" b="1" dirty="0" smtClean="0"/>
              <a:t>Pelham, NH</a:t>
            </a:r>
            <a:endParaRPr lang="en-US" sz="1200" b="1" dirty="0"/>
          </a:p>
        </p:txBody>
      </p:sp>
      <p:sp>
        <p:nvSpPr>
          <p:cNvPr id="13" name="TextBox 12"/>
          <p:cNvSpPr txBox="1"/>
          <p:nvPr/>
        </p:nvSpPr>
        <p:spPr>
          <a:xfrm>
            <a:off x="381000" y="6251170"/>
            <a:ext cx="1371601" cy="277496"/>
          </a:xfrm>
          <a:prstGeom prst="rect">
            <a:avLst/>
          </a:prstGeom>
          <a:solidFill>
            <a:schemeClr val="bg1"/>
          </a:solidFill>
        </p:spPr>
        <p:txBody>
          <a:bodyPr wrap="square" rtlCol="0">
            <a:spAutoFit/>
          </a:bodyPr>
          <a:lstStyle/>
          <a:p>
            <a:r>
              <a:rPr lang="en-US" sz="1200" b="1" dirty="0" smtClean="0"/>
              <a:t>Windham, NH</a:t>
            </a:r>
            <a:endParaRPr lang="en-US" sz="1200" b="1" dirty="0"/>
          </a:p>
        </p:txBody>
      </p:sp>
      <p:sp>
        <p:nvSpPr>
          <p:cNvPr id="2" name="Slide Number Placeholder 1"/>
          <p:cNvSpPr>
            <a:spLocks noGrp="1"/>
          </p:cNvSpPr>
          <p:nvPr>
            <p:ph type="sldNum" sz="quarter" idx="12"/>
          </p:nvPr>
        </p:nvSpPr>
        <p:spPr/>
        <p:txBody>
          <a:bodyPr/>
          <a:lstStyle/>
          <a:p>
            <a:pPr>
              <a:defRPr/>
            </a:pPr>
            <a:fld id="{5FEC0B7B-BC2A-48DB-A42F-1483EAE885D7}" type="slidenum">
              <a:rPr lang="en-US" smtClean="0"/>
              <a:pPr>
                <a:defRPr/>
              </a:pPr>
              <a:t>8</a:t>
            </a:fld>
            <a:endParaRPr lang="en-US"/>
          </a:p>
        </p:txBody>
      </p:sp>
      <p:pic>
        <p:nvPicPr>
          <p:cNvPr id="16" name="Picture 2"/>
          <p:cNvPicPr>
            <a:picLocks noChangeAspect="1" noChangeArrowheads="1"/>
          </p:cNvPicPr>
          <p:nvPr/>
        </p:nvPicPr>
        <p:blipFill rotWithShape="1">
          <a:blip r:embed="rId7">
            <a:extLst>
              <a:ext uri="{28A0092B-C50C-407E-A947-70E740481C1C}">
                <a14:useLocalDpi xmlns:a14="http://schemas.microsoft.com/office/drawing/2010/main"/>
              </a:ext>
            </a:extLst>
          </a:blip>
          <a:srcRect t="1869" b="1"/>
          <a:stretch/>
        </p:blipFill>
        <p:spPr bwMode="auto">
          <a:xfrm>
            <a:off x="4674781" y="3912976"/>
            <a:ext cx="4005263" cy="257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descr="H:\PICTURES\10-31-14- NH Existing ROW\Salem, NH\image8e.jpeg"/>
          <p:cNvPicPr>
            <a:picLocks noChangeAspect="1" noChangeArrowheads="1"/>
          </p:cNvPicPr>
          <p:nvPr/>
        </p:nvPicPr>
        <p:blipFill rotWithShape="1">
          <a:blip r:embed="rId8">
            <a:extLst>
              <a:ext uri="{28A0092B-C50C-407E-A947-70E740481C1C}">
                <a14:useLocalDpi xmlns:a14="http://schemas.microsoft.com/office/drawing/2010/main" val="0"/>
              </a:ext>
            </a:extLst>
          </a:blip>
          <a:srcRect t="14423" b="20625"/>
          <a:stretch/>
        </p:blipFill>
        <p:spPr bwMode="auto">
          <a:xfrm>
            <a:off x="4678780" y="3912976"/>
            <a:ext cx="4027070" cy="26156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74781" y="6248400"/>
            <a:ext cx="1088409" cy="280266"/>
          </a:xfrm>
          <a:prstGeom prst="rect">
            <a:avLst/>
          </a:prstGeom>
          <a:solidFill>
            <a:schemeClr val="bg1"/>
          </a:solidFill>
        </p:spPr>
        <p:txBody>
          <a:bodyPr wrap="square" rtlCol="0">
            <a:spAutoFit/>
          </a:bodyPr>
          <a:lstStyle/>
          <a:p>
            <a:r>
              <a:rPr lang="en-US" sz="1200" b="1" dirty="0" smtClean="0"/>
              <a:t>Salem, NH</a:t>
            </a:r>
            <a:endParaRPr lang="en-US" sz="1200" b="1" dirty="0"/>
          </a:p>
        </p:txBody>
      </p:sp>
      <p:sp>
        <p:nvSpPr>
          <p:cNvPr id="14" name="TextBox 13"/>
          <p:cNvSpPr txBox="1"/>
          <p:nvPr/>
        </p:nvSpPr>
        <p:spPr>
          <a:xfrm>
            <a:off x="381001" y="3429000"/>
            <a:ext cx="1371600" cy="276999"/>
          </a:xfrm>
          <a:prstGeom prst="rect">
            <a:avLst/>
          </a:prstGeom>
          <a:solidFill>
            <a:schemeClr val="bg1"/>
          </a:solidFill>
        </p:spPr>
        <p:txBody>
          <a:bodyPr wrap="square" rtlCol="0">
            <a:spAutoFit/>
          </a:bodyPr>
          <a:lstStyle/>
          <a:p>
            <a:r>
              <a:rPr lang="en-US" sz="1200" b="1" dirty="0" smtClean="0"/>
              <a:t>Pelham, NH</a:t>
            </a:r>
            <a:endParaRPr lang="en-US" sz="1200" b="1" dirty="0"/>
          </a:p>
        </p:txBody>
      </p:sp>
    </p:spTree>
    <p:extLst>
      <p:ext uri="{BB962C8B-B14F-4D97-AF65-F5344CB8AC3E}">
        <p14:creationId xmlns:p14="http://schemas.microsoft.com/office/powerpoint/2010/main" val="91888336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descr="H:\PICTURES\7-24-14- Valve and COmpressor Stations\Bolton MA Valve Station (4).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648201" y="3913685"/>
            <a:ext cx="4038600" cy="26829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H:\PICTURES\7-24-14- Valve and COmpressor Stations\Bolton MA Valve Station (6).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648200" y="1100192"/>
            <a:ext cx="4038600" cy="263360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H:\PICTURES\10-28-14- Pelham NH Compressor Station\P429000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935" b="16880"/>
          <a:stretch/>
        </p:blipFill>
        <p:spPr bwMode="auto">
          <a:xfrm>
            <a:off x="361950" y="3913684"/>
            <a:ext cx="4047941" cy="268292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PICTURES\10-28-14- Pelham NH Compressor Station\P429000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616" b="16101"/>
          <a:stretch/>
        </p:blipFill>
        <p:spPr bwMode="auto">
          <a:xfrm>
            <a:off x="428935" y="1066800"/>
            <a:ext cx="4000006" cy="266699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04775" y="152400"/>
            <a:ext cx="8839200" cy="762000"/>
          </a:xfrm>
          <a:prstGeom prst="rect">
            <a:avLst/>
          </a:prstGeom>
          <a:solidFill>
            <a:srgbClr val="0070C0"/>
          </a:solidFill>
          <a:ln w="38100" cap="flat" cmpd="sng" algn="ctr">
            <a:solidFill>
              <a:schemeClr val="bg1"/>
            </a:solid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anchor="ctr">
            <a:normAutofit fontScale="70000" lnSpcReduction="20000"/>
          </a:bodyPr>
          <a:lstStyle/>
          <a:p>
            <a:pPr algn="ctr" fontAlgn="auto">
              <a:spcBef>
                <a:spcPts val="0"/>
              </a:spcBef>
              <a:spcAft>
                <a:spcPts val="0"/>
              </a:spcAft>
              <a:defRPr/>
            </a:pPr>
            <a:r>
              <a:rPr lang="en-US" sz="4000" b="1" dirty="0" smtClean="0"/>
              <a:t>Existing Valve &amp; Compressor Stations in New England</a:t>
            </a:r>
            <a:endParaRPr lang="en-US" sz="2000" b="1" dirty="0">
              <a:solidFill>
                <a:prstClr val="white"/>
              </a:solidFill>
              <a:latin typeface="+mj-lt"/>
              <a:ea typeface="Arial Unicode MS" pitchFamily="34" charset="-128"/>
              <a:cs typeface="Arial" pitchFamily="34" charset="0"/>
            </a:endParaRPr>
          </a:p>
        </p:txBody>
      </p:sp>
      <p:sp>
        <p:nvSpPr>
          <p:cNvPr id="3" name="TextBox 2"/>
          <p:cNvSpPr txBox="1"/>
          <p:nvPr/>
        </p:nvSpPr>
        <p:spPr>
          <a:xfrm>
            <a:off x="381000" y="3456802"/>
            <a:ext cx="2819400" cy="276999"/>
          </a:xfrm>
          <a:prstGeom prst="rect">
            <a:avLst/>
          </a:prstGeom>
          <a:solidFill>
            <a:schemeClr val="bg1"/>
          </a:solidFill>
        </p:spPr>
        <p:txBody>
          <a:bodyPr wrap="square" rtlCol="0">
            <a:spAutoFit/>
          </a:bodyPr>
          <a:lstStyle/>
          <a:p>
            <a:r>
              <a:rPr lang="en-US" sz="1200" b="1" dirty="0" smtClean="0"/>
              <a:t>Compressor Station in Pelham, NH</a:t>
            </a:r>
            <a:endParaRPr lang="en-US" sz="1200" b="1" dirty="0"/>
          </a:p>
        </p:txBody>
      </p:sp>
      <p:sp>
        <p:nvSpPr>
          <p:cNvPr id="11" name="TextBox 10"/>
          <p:cNvSpPr txBox="1"/>
          <p:nvPr/>
        </p:nvSpPr>
        <p:spPr>
          <a:xfrm>
            <a:off x="304800" y="6319609"/>
            <a:ext cx="2771466" cy="276999"/>
          </a:xfrm>
          <a:prstGeom prst="rect">
            <a:avLst/>
          </a:prstGeom>
          <a:solidFill>
            <a:schemeClr val="bg1"/>
          </a:solidFill>
        </p:spPr>
        <p:txBody>
          <a:bodyPr wrap="square" rtlCol="0">
            <a:spAutoFit/>
          </a:bodyPr>
          <a:lstStyle/>
          <a:p>
            <a:r>
              <a:rPr lang="en-US" sz="1200" b="1" dirty="0" smtClean="0"/>
              <a:t>Compressor Station in Pelham, NH</a:t>
            </a:r>
            <a:endParaRPr lang="en-US" sz="1200" b="1" dirty="0"/>
          </a:p>
        </p:txBody>
      </p:sp>
      <p:sp>
        <p:nvSpPr>
          <p:cNvPr id="14" name="TextBox 13"/>
          <p:cNvSpPr txBox="1"/>
          <p:nvPr/>
        </p:nvSpPr>
        <p:spPr>
          <a:xfrm>
            <a:off x="4648200" y="3470703"/>
            <a:ext cx="2286000" cy="276999"/>
          </a:xfrm>
          <a:prstGeom prst="rect">
            <a:avLst/>
          </a:prstGeom>
          <a:solidFill>
            <a:schemeClr val="bg1"/>
          </a:solidFill>
        </p:spPr>
        <p:txBody>
          <a:bodyPr wrap="square" rtlCol="0">
            <a:spAutoFit/>
          </a:bodyPr>
          <a:lstStyle/>
          <a:p>
            <a:r>
              <a:rPr lang="en-US" sz="1200" b="1" dirty="0" smtClean="0"/>
              <a:t>Valve Station in Bolton, MA</a:t>
            </a:r>
            <a:endParaRPr lang="en-US" sz="1200" b="1" dirty="0"/>
          </a:p>
        </p:txBody>
      </p:sp>
      <p:sp>
        <p:nvSpPr>
          <p:cNvPr id="17" name="TextBox 16"/>
          <p:cNvSpPr txBox="1"/>
          <p:nvPr/>
        </p:nvSpPr>
        <p:spPr>
          <a:xfrm>
            <a:off x="4648200" y="6319610"/>
            <a:ext cx="2286000" cy="276998"/>
          </a:xfrm>
          <a:prstGeom prst="rect">
            <a:avLst/>
          </a:prstGeom>
          <a:solidFill>
            <a:schemeClr val="bg1"/>
          </a:solidFill>
        </p:spPr>
        <p:txBody>
          <a:bodyPr wrap="square" rtlCol="0">
            <a:spAutoFit/>
          </a:bodyPr>
          <a:lstStyle/>
          <a:p>
            <a:r>
              <a:rPr lang="en-US" sz="1200" b="1" dirty="0" smtClean="0"/>
              <a:t>Valve Station in Bolton, MA</a:t>
            </a:r>
            <a:endParaRPr lang="en-US" sz="1200" b="1" dirty="0"/>
          </a:p>
        </p:txBody>
      </p:sp>
      <p:sp>
        <p:nvSpPr>
          <p:cNvPr id="2" name="Slide Number Placeholder 1"/>
          <p:cNvSpPr>
            <a:spLocks noGrp="1"/>
          </p:cNvSpPr>
          <p:nvPr>
            <p:ph type="sldNum" sz="quarter" idx="12"/>
          </p:nvPr>
        </p:nvSpPr>
        <p:spPr/>
        <p:txBody>
          <a:bodyPr/>
          <a:lstStyle/>
          <a:p>
            <a:pPr>
              <a:defRPr/>
            </a:pPr>
            <a:fld id="{5FEC0B7B-BC2A-48DB-A42F-1483EAE885D7}" type="slidenum">
              <a:rPr lang="en-US" smtClean="0"/>
              <a:pPr>
                <a:defRPr/>
              </a:pPr>
              <a:t>9</a:t>
            </a:fld>
            <a:endParaRPr lang="en-US" dirty="0"/>
          </a:p>
        </p:txBody>
      </p:sp>
    </p:spTree>
    <p:extLst>
      <p:ext uri="{BB962C8B-B14F-4D97-AF65-F5344CB8AC3E}">
        <p14:creationId xmlns:p14="http://schemas.microsoft.com/office/powerpoint/2010/main" val="908657613"/>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8-30-2010 Downers Grove Rotary Presentation updated 8-26-10[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8-30-2010 Downers Grove Rotary Presentation updated 8-26-10[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16207</TotalTime>
  <Words>2603</Words>
  <Application>Microsoft Office PowerPoint</Application>
  <PresentationFormat>On-screen Show (4:3)</PresentationFormat>
  <Paragraphs>422</Paragraphs>
  <Slides>38</Slides>
  <Notes>15</Notes>
  <HiddenSlides>0</HiddenSlides>
  <MMClips>0</MMClips>
  <ScaleCrop>false</ScaleCrop>
  <HeadingPairs>
    <vt:vector size="4" baseType="variant">
      <vt:variant>
        <vt:lpstr>Theme</vt:lpstr>
      </vt:variant>
      <vt:variant>
        <vt:i4>3</vt:i4>
      </vt:variant>
      <vt:variant>
        <vt:lpstr>Slide Titles</vt:lpstr>
      </vt:variant>
      <vt:variant>
        <vt:i4>38</vt:i4>
      </vt:variant>
    </vt:vector>
  </HeadingPairs>
  <TitlesOfParts>
    <vt:vector size="41" baseType="lpstr">
      <vt:lpstr>Office Theme</vt:lpstr>
      <vt:lpstr>8-30-2010 Downers Grove Rotary Presentation updated 8-26-10[1]</vt:lpstr>
      <vt:lpstr>4_8-30-2010 Downers Grove Rotary Presentation updated 8-26-10[1]</vt:lpstr>
      <vt:lpstr>PowerPoint Presentation</vt:lpstr>
      <vt:lpstr>About Kinder Morgan</vt:lpstr>
      <vt:lpstr>Kinder Morgan Natural Gas Pipelines</vt:lpstr>
      <vt:lpstr>U.S. Shale Plays</vt:lpstr>
      <vt:lpstr>Tennessee Gas Pipeline</vt:lpstr>
      <vt:lpstr>PowerPoint Presentation</vt:lpstr>
      <vt:lpstr>PowerPoint Presentation</vt:lpstr>
      <vt:lpstr>PowerPoint Presentation</vt:lpstr>
      <vt:lpstr>PowerPoint Presentation</vt:lpstr>
      <vt:lpstr>PowerPoint Presentation</vt:lpstr>
      <vt:lpstr>KINDER MORGAN NEW HAMPSHIRE ASSETS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Northeast Energy Direct Project Benefits </vt:lpstr>
      <vt:lpstr>PowerPoint Presentation</vt:lpstr>
      <vt:lpstr>PowerPoint Presentation</vt:lpstr>
      <vt:lpstr>PowerPoint Presentation</vt:lpstr>
      <vt:lpstr>New Hampshire Outreach</vt:lpstr>
      <vt:lpstr>Project Presentations to Date</vt:lpstr>
      <vt:lpstr>Kinder Morgan in the Community  </vt:lpstr>
      <vt:lpstr>Kinder Morgan in the Community  </vt:lpstr>
      <vt:lpstr>Kinder Morgan Foundation</vt:lpstr>
      <vt:lpstr>Kinder Morgan Contact Information</vt:lpstr>
      <vt:lpstr>Kinder Morgan Asset Map</vt:lpstr>
      <vt:lpstr>PowerPoint Presentation</vt:lpstr>
    </vt:vector>
  </TitlesOfParts>
  <Company>Kinder Morgan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Lobos  Project  April 2012</dc:title>
  <dc:creator>Kinder Morgan, Inc.</dc:creator>
  <cp:lastModifiedBy>Gilligan, Tyler</cp:lastModifiedBy>
  <cp:revision>667</cp:revision>
  <cp:lastPrinted>2014-08-04T17:15:49Z</cp:lastPrinted>
  <dcterms:created xsi:type="dcterms:W3CDTF">2012-04-02T21:38:52Z</dcterms:created>
  <dcterms:modified xsi:type="dcterms:W3CDTF">2014-12-01T16:08:21Z</dcterms:modified>
</cp:coreProperties>
</file>